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75" r:id="rId2"/>
    <p:sldId id="256" r:id="rId3"/>
    <p:sldId id="262" r:id="rId4"/>
    <p:sldId id="303" r:id="rId5"/>
    <p:sldId id="263" r:id="rId6"/>
    <p:sldId id="264" r:id="rId7"/>
    <p:sldId id="271" r:id="rId8"/>
    <p:sldId id="265" r:id="rId9"/>
    <p:sldId id="266" r:id="rId10"/>
    <p:sldId id="267" r:id="rId11"/>
    <p:sldId id="270" r:id="rId12"/>
    <p:sldId id="276" r:id="rId13"/>
    <p:sldId id="273" r:id="rId14"/>
    <p:sldId id="272" r:id="rId15"/>
    <p:sldId id="304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305" r:id="rId29"/>
    <p:sldId id="293" r:id="rId30"/>
    <p:sldId id="294" r:id="rId31"/>
    <p:sldId id="306" r:id="rId32"/>
    <p:sldId id="295" r:id="rId33"/>
    <p:sldId id="296" r:id="rId34"/>
    <p:sldId id="297" r:id="rId35"/>
    <p:sldId id="307" r:id="rId36"/>
    <p:sldId id="308" r:id="rId37"/>
    <p:sldId id="309" r:id="rId38"/>
    <p:sldId id="310" r:id="rId39"/>
    <p:sldId id="331" r:id="rId40"/>
    <p:sldId id="311" r:id="rId41"/>
    <p:sldId id="298" r:id="rId42"/>
    <p:sldId id="314" r:id="rId43"/>
    <p:sldId id="315" r:id="rId44"/>
    <p:sldId id="316" r:id="rId45"/>
    <p:sldId id="317" r:id="rId46"/>
    <p:sldId id="318" r:id="rId47"/>
    <p:sldId id="319" r:id="rId48"/>
    <p:sldId id="324" r:id="rId49"/>
    <p:sldId id="325" r:id="rId50"/>
    <p:sldId id="326" r:id="rId51"/>
    <p:sldId id="327" r:id="rId52"/>
    <p:sldId id="320" r:id="rId53"/>
    <p:sldId id="321" r:id="rId54"/>
    <p:sldId id="322" r:id="rId55"/>
    <p:sldId id="328" r:id="rId56"/>
    <p:sldId id="329" r:id="rId57"/>
    <p:sldId id="323" r:id="rId58"/>
    <p:sldId id="330" r:id="rId59"/>
    <p:sldId id="30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lon, Gareth" initials="DG" lastIdx="8" clrIdx="0">
    <p:extLst>
      <p:ext uri="{19B8F6BF-5375-455C-9EA6-DF929625EA0E}">
        <p15:presenceInfo xmlns:p15="http://schemas.microsoft.com/office/powerpoint/2012/main" userId="S-1-5-21-2709829248-3130493357-864605649-212438" providerId="AD"/>
      </p:ext>
    </p:extLst>
  </p:cmAuthor>
  <p:cmAuthor id="2" name="Gilmore, Lucy" initials="GL" lastIdx="4" clrIdx="1">
    <p:extLst>
      <p:ext uri="{19B8F6BF-5375-455C-9EA6-DF929625EA0E}">
        <p15:presenceInfo xmlns:p15="http://schemas.microsoft.com/office/powerpoint/2012/main" userId="S-1-5-21-2709829248-3130493357-864605649-63921" providerId="AD"/>
      </p:ext>
    </p:extLst>
  </p:cmAuthor>
  <p:cmAuthor id="3" name="Lavery, Samuel" initials="LS" lastIdx="2" clrIdx="2">
    <p:extLst>
      <p:ext uri="{19B8F6BF-5375-455C-9EA6-DF929625EA0E}">
        <p15:presenceInfo xmlns:p15="http://schemas.microsoft.com/office/powerpoint/2012/main" userId="S-1-5-21-2709829248-3130493357-864605649-63991" providerId="AD"/>
      </p:ext>
    </p:extLst>
  </p:cmAuthor>
  <p:cmAuthor id="4" name="Teggart, Judith" initials="TJ" lastIdx="10" clrIdx="3">
    <p:extLst>
      <p:ext uri="{19B8F6BF-5375-455C-9EA6-DF929625EA0E}">
        <p15:presenceInfo xmlns:p15="http://schemas.microsoft.com/office/powerpoint/2012/main" userId="S-1-5-21-2709829248-3130493357-864605649-77088" providerId="AD"/>
      </p:ext>
    </p:extLst>
  </p:cmAuthor>
  <p:cmAuthor id="5" name="Webb, Alison" initials="WA" lastIdx="9" clrIdx="4">
    <p:extLst>
      <p:ext uri="{19B8F6BF-5375-455C-9EA6-DF929625EA0E}">
        <p15:presenceInfo xmlns:p15="http://schemas.microsoft.com/office/powerpoint/2012/main" userId="S-1-5-21-2709829248-3130493357-864605649-304619" providerId="AD"/>
      </p:ext>
    </p:extLst>
  </p:cmAuthor>
  <p:cmAuthor id="6" name="Hamilton, Maeve" initials="HM" lastIdx="3" clrIdx="5">
    <p:extLst>
      <p:ext uri="{19B8F6BF-5375-455C-9EA6-DF929625EA0E}">
        <p15:presenceInfo xmlns:p15="http://schemas.microsoft.com/office/powerpoint/2012/main" userId="S-1-5-21-2709829248-3130493357-864605649-116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097" autoAdjust="0"/>
  </p:normalViewPr>
  <p:slideViewPr>
    <p:cSldViewPr snapToGrid="0">
      <p:cViewPr varScale="1">
        <p:scale>
          <a:sx n="65" d="100"/>
          <a:sy n="65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D044B-CEFA-45E7-8F08-8BE64A477F23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64079-CC5E-45D7-BA88-15C9ED032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7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52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1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42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89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21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28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3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59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26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926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63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12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37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54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00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58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85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2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9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73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09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05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54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759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60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1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1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8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0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6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4079-CC5E-45D7-BA88-15C9ED032C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7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3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8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5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6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5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70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7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6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7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9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6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9DDED-3246-4334-9800-8E043F2DEF3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E1EB-543C-45C9-BDB7-DBF79E607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onomy-ni.gov.uk/es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sfcall3@economy-ni.gov.u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sfcall2@economy-ni.gov.uk" TargetMode="Externa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sfcall3@economy-ni.gov.uk" TargetMode="Externa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conomy-ni.gov.uk/esf" TargetMode="Externa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sfcall2@economy-ni.gov.uk" TargetMode="Externa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onomy-ni.gov.uk/es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sfcall3@economy-ni.gov.uk" TargetMode="External"/><Relationship Id="rId5" Type="http://schemas.openxmlformats.org/officeDocument/2006/relationships/hyperlink" Target="https://www.economy-ni.gov.uk/esf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5" name="Picture 4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-673101"/>
            <a:ext cx="9144000" cy="4238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ESF Stakeholder Information Event Opening Slide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0490" y="1505396"/>
            <a:ext cx="117274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3200" dirty="0" smtClean="0"/>
              <a:t>European Social Fund (ESF) </a:t>
            </a:r>
            <a:r>
              <a:rPr lang="en-GB" sz="3200" dirty="0"/>
              <a:t>Programme 2014-2020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Call 3 – Priorities </a:t>
            </a:r>
            <a:r>
              <a:rPr lang="en-GB" sz="3200" dirty="0" smtClean="0"/>
              <a:t>1 and 2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Stakeholder </a:t>
            </a:r>
            <a:r>
              <a:rPr lang="en-GB" sz="3200" dirty="0" smtClean="0"/>
              <a:t>Information Event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8 June </a:t>
            </a:r>
            <a:r>
              <a:rPr lang="en-GB" sz="3200" dirty="0"/>
              <a:t>2021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831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2518" y="-788330"/>
            <a:ext cx="9144000" cy="4759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Four Thematic Objectives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55954" y="1659033"/>
            <a:ext cx="104837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Four Thematic Objectives</a:t>
            </a:r>
          </a:p>
          <a:p>
            <a:endParaRPr lang="en-US" sz="2400" dirty="0"/>
          </a:p>
          <a:p>
            <a:r>
              <a:rPr lang="en-US" sz="2400" b="1" dirty="0"/>
              <a:t>Priority Axis 1 </a:t>
            </a:r>
            <a:r>
              <a:rPr lang="en-US" sz="2400" dirty="0"/>
              <a:t>(Access to Employment)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Calibri"/>
                <a:cs typeface="Times New Roman"/>
              </a:rPr>
              <a:t>TO 8 (</a:t>
            </a:r>
            <a:r>
              <a:rPr lang="en-GB" sz="2400" dirty="0" err="1">
                <a:ea typeface="Calibri"/>
                <a:cs typeface="Times New Roman"/>
              </a:rPr>
              <a:t>i</a:t>
            </a:r>
            <a:r>
              <a:rPr lang="en-GB" sz="2400" dirty="0">
                <a:ea typeface="Calibri"/>
                <a:cs typeface="Times New Roman"/>
              </a:rPr>
              <a:t>) (a) Unemployed / Long Term </a:t>
            </a:r>
            <a:r>
              <a:rPr lang="en-GB" sz="2400" dirty="0" smtClean="0">
                <a:ea typeface="Calibri"/>
                <a:cs typeface="Times New Roman"/>
              </a:rPr>
              <a:t>Unemployed and </a:t>
            </a:r>
            <a:r>
              <a:rPr lang="en-GB" sz="2400" dirty="0">
                <a:ea typeface="Calibri"/>
                <a:cs typeface="Times New Roman"/>
              </a:rPr>
              <a:t>TO 8 (</a:t>
            </a:r>
            <a:r>
              <a:rPr lang="en-GB" sz="2400" dirty="0" err="1">
                <a:ea typeface="Calibri"/>
                <a:cs typeface="Times New Roman"/>
              </a:rPr>
              <a:t>i</a:t>
            </a:r>
            <a:r>
              <a:rPr lang="en-GB" sz="2400" dirty="0">
                <a:ea typeface="Calibri"/>
                <a:cs typeface="Times New Roman"/>
              </a:rPr>
              <a:t>) (b) Economically Inactive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ea typeface="Calibri"/>
                <a:cs typeface="Times New Roman"/>
              </a:rPr>
              <a:t>TO </a:t>
            </a:r>
            <a:r>
              <a:rPr lang="en-GB" sz="2400" dirty="0">
                <a:ea typeface="Calibri"/>
                <a:cs typeface="Times New Roman"/>
              </a:rPr>
              <a:t>8 (ii) Young People aged 16 - 24 who are Not in Employment, Education or Training (NEET)</a:t>
            </a:r>
          </a:p>
          <a:p>
            <a:pPr>
              <a:defRPr/>
            </a:pPr>
            <a:endParaRPr lang="en-US" sz="2400" dirty="0" smtClean="0">
              <a:ea typeface="Calibri"/>
              <a:cs typeface="Times New Roman"/>
            </a:endParaRPr>
          </a:p>
          <a:p>
            <a:pPr>
              <a:defRPr/>
            </a:pPr>
            <a:r>
              <a:rPr lang="en-US" sz="2400" b="1" dirty="0"/>
              <a:t>Priority Axis 2 </a:t>
            </a:r>
            <a:r>
              <a:rPr lang="en-US" sz="2400" dirty="0"/>
              <a:t>(Social Inclusion and Combating </a:t>
            </a:r>
            <a:r>
              <a:rPr lang="en-US" sz="2400" dirty="0" smtClean="0"/>
              <a:t>Poverty)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Calibri"/>
                <a:cs typeface="Times New Roman"/>
              </a:rPr>
              <a:t>TO 9 </a:t>
            </a:r>
            <a:r>
              <a:rPr lang="en-GB" sz="2400" dirty="0" err="1">
                <a:ea typeface="Calibri"/>
                <a:cs typeface="Times New Roman"/>
              </a:rPr>
              <a:t>i</a:t>
            </a:r>
            <a:r>
              <a:rPr lang="en-GB" sz="2400" dirty="0">
                <a:ea typeface="Calibri"/>
                <a:cs typeface="Times New Roman"/>
              </a:rPr>
              <a:t> (a) People with a Disability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Calibri"/>
                <a:cs typeface="Times New Roman"/>
              </a:rPr>
              <a:t>TO 9 </a:t>
            </a:r>
            <a:r>
              <a:rPr lang="en-GB" sz="2400" dirty="0" err="1">
                <a:ea typeface="Calibri"/>
                <a:cs typeface="Times New Roman"/>
              </a:rPr>
              <a:t>i</a:t>
            </a:r>
            <a:r>
              <a:rPr lang="en-GB" sz="2400" dirty="0">
                <a:ea typeface="Calibri"/>
                <a:cs typeface="Times New Roman"/>
              </a:rPr>
              <a:t> (b) People receiving Community Family </a:t>
            </a:r>
            <a:r>
              <a:rPr lang="en-GB" sz="2400" dirty="0" smtClean="0">
                <a:ea typeface="Calibri"/>
                <a:cs typeface="Times New Roman"/>
              </a:rPr>
              <a:t>Support</a:t>
            </a:r>
            <a:endParaRPr lang="en-GB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8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514" y="-628196"/>
            <a:ext cx="9144000" cy="441973"/>
          </a:xfrm>
        </p:spPr>
        <p:txBody>
          <a:bodyPr>
            <a:normAutofit/>
          </a:bodyPr>
          <a:lstStyle/>
          <a:p>
            <a:r>
              <a:rPr lang="en-GB" sz="2000" dirty="0"/>
              <a:t>Northern Ireland Economic Context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4514" y="1581476"/>
            <a:ext cx="943638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2400" b="1" dirty="0"/>
              <a:t>Northern Ireland Economic Context </a:t>
            </a:r>
          </a:p>
          <a:p>
            <a:pPr>
              <a:lnSpc>
                <a:spcPct val="90000"/>
              </a:lnSpc>
              <a:buNone/>
            </a:pPr>
            <a:endParaRPr lang="en-GB" sz="2400" b="1" u="sng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 Impact </a:t>
            </a:r>
            <a:r>
              <a:rPr lang="en-US" sz="2400" dirty="0"/>
              <a:t>of </a:t>
            </a:r>
            <a:r>
              <a:rPr lang="en-US" sz="2400" dirty="0" err="1"/>
              <a:t>covid</a:t>
            </a:r>
            <a:r>
              <a:rPr lang="en-US" sz="2400" dirty="0"/>
              <a:t> pandemic;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 smtClean="0"/>
              <a:t> Economic </a:t>
            </a:r>
            <a:r>
              <a:rPr lang="en-GB" sz="2400" dirty="0"/>
              <a:t>Inactivity high – particularly high among identifiable groups within the working age population;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 smtClean="0"/>
              <a:t> Groups </a:t>
            </a:r>
            <a:r>
              <a:rPr lang="en-GB" sz="2400" dirty="0"/>
              <a:t>– individuals with work limiting health conditions or disabilities, lone parents and carers;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 smtClean="0"/>
              <a:t> Disproportionately </a:t>
            </a:r>
            <a:r>
              <a:rPr lang="en-GB" sz="2400" dirty="0"/>
              <a:t>high levels with no qualifications; and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 smtClean="0"/>
              <a:t> Large </a:t>
            </a:r>
            <a:r>
              <a:rPr lang="en-GB" sz="2400" dirty="0"/>
              <a:t>proportion of workforce lack employability skills.</a:t>
            </a:r>
          </a:p>
        </p:txBody>
      </p:sp>
    </p:spTree>
    <p:extLst>
      <p:ext uri="{BB962C8B-B14F-4D97-AF65-F5344CB8AC3E}">
        <p14:creationId xmlns:p14="http://schemas.microsoft.com/office/powerpoint/2010/main" val="5327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12327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850900"/>
            <a:ext cx="9144000" cy="739878"/>
          </a:xfrm>
        </p:spPr>
        <p:txBody>
          <a:bodyPr>
            <a:normAutofit/>
          </a:bodyPr>
          <a:lstStyle/>
          <a:p>
            <a:r>
              <a:rPr lang="en-GB" sz="2000" dirty="0"/>
              <a:t>Policy Context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2194" y="1536504"/>
            <a:ext cx="8726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/>
              <a:t>Policy </a:t>
            </a:r>
            <a:r>
              <a:rPr lang="en-GB" sz="2400" b="1" dirty="0" smtClean="0"/>
              <a:t>Context</a:t>
            </a:r>
            <a:endParaRPr lang="en-GB" sz="2400" b="1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Draft </a:t>
            </a:r>
            <a:r>
              <a:rPr lang="en-GB" sz="2400" dirty="0"/>
              <a:t>Programme for Government (</a:t>
            </a:r>
            <a:r>
              <a:rPr lang="en-GB" sz="2400" dirty="0" err="1"/>
              <a:t>PfG</a:t>
            </a:r>
            <a:r>
              <a:rPr lang="en-GB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10 </a:t>
            </a:r>
            <a:r>
              <a:rPr lang="en-US" sz="2400" smtClean="0"/>
              <a:t>X Economy</a:t>
            </a: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Draft </a:t>
            </a:r>
            <a:r>
              <a:rPr lang="en-GB" sz="2400" dirty="0"/>
              <a:t>Industrial Strategy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Anti-poverty </a:t>
            </a:r>
            <a:r>
              <a:rPr lang="en-US" sz="2400" dirty="0"/>
              <a:t>Strategies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Children </a:t>
            </a:r>
            <a:r>
              <a:rPr lang="en-US" sz="2400" dirty="0"/>
              <a:t>and Young People’s Strategy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Disability </a:t>
            </a:r>
            <a:r>
              <a:rPr lang="en-US" sz="2400" dirty="0"/>
              <a:t>Strategy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NI </a:t>
            </a:r>
            <a:r>
              <a:rPr lang="en-US" sz="2400" dirty="0"/>
              <a:t>Economic Recovery Action Plan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Draft </a:t>
            </a:r>
            <a:r>
              <a:rPr lang="en-GB" sz="2400" dirty="0"/>
              <a:t>NI Skills Strategy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Draft </a:t>
            </a:r>
            <a:r>
              <a:rPr lang="en-GB" sz="2400" dirty="0"/>
              <a:t>NI Employability Strategy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Match </a:t>
            </a:r>
            <a:r>
              <a:rPr lang="en-US" sz="2400" dirty="0"/>
              <a:t>Funding; NVQ Level 1; Advance Payment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95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266" y="-1177411"/>
            <a:ext cx="9144000" cy="863212"/>
          </a:xfrm>
        </p:spPr>
        <p:txBody>
          <a:bodyPr>
            <a:normAutofit/>
          </a:bodyPr>
          <a:lstStyle/>
          <a:p>
            <a:r>
              <a:rPr lang="en-GB" sz="2000" dirty="0"/>
              <a:t>PEACE IV Priority 2.1 Children and Young People </a:t>
            </a:r>
            <a:r>
              <a:rPr lang="en-GB" sz="2000" dirty="0" smtClean="0"/>
              <a:t>Programme and PEACE PLUS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49400" y="1701800"/>
            <a:ext cx="9268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/>
              <a:t>PEACE IV Priority 2.1 Children and Young People </a:t>
            </a:r>
            <a:r>
              <a:rPr lang="en-GB" sz="2400" b="1" dirty="0" smtClean="0"/>
              <a:t>Programme and PEACE PLUS</a:t>
            </a:r>
            <a:endParaRPr lang="en-GB" sz="2400" b="1" dirty="0"/>
          </a:p>
          <a:p>
            <a:pPr>
              <a:buNone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Aligned </a:t>
            </a:r>
            <a:r>
              <a:rPr lang="en-GB" sz="2400" dirty="0"/>
              <a:t>to vision and objectives of United Youth Programme, delivery Autumn 2017 – 2021;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Target </a:t>
            </a:r>
            <a:r>
              <a:rPr lang="en-GB" sz="2400" dirty="0"/>
              <a:t>Group – Young People aged </a:t>
            </a:r>
            <a:r>
              <a:rPr lang="en-GB" sz="2400" dirty="0" smtClean="0"/>
              <a:t>16 to 24 </a:t>
            </a:r>
            <a:r>
              <a:rPr lang="en-GB" sz="2400" dirty="0"/>
              <a:t>years (1,500 per year for 4 years – 6,000);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Focus </a:t>
            </a:r>
            <a:r>
              <a:rPr lang="en-GB" sz="2400" dirty="0"/>
              <a:t>is on </a:t>
            </a:r>
            <a:r>
              <a:rPr lang="en-GB" sz="2400" dirty="0" smtClean="0"/>
              <a:t>three </a:t>
            </a:r>
            <a:r>
              <a:rPr lang="en-GB" sz="2400" dirty="0"/>
              <a:t>outcomes – personal development, good relations and citizenship;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Young </a:t>
            </a:r>
            <a:r>
              <a:rPr lang="en-GB" sz="2400" dirty="0"/>
              <a:t>person </a:t>
            </a:r>
            <a:r>
              <a:rPr lang="en-GB" sz="2400" u="sng" dirty="0"/>
              <a:t>cannot</a:t>
            </a:r>
            <a:r>
              <a:rPr lang="en-GB" sz="2400" dirty="0"/>
              <a:t> participate on the Peace IV and/or a future PEACE PLUS Programme and the ESF Programme at the same time;</a:t>
            </a:r>
          </a:p>
        </p:txBody>
      </p:sp>
    </p:spTree>
    <p:extLst>
      <p:ext uri="{BB962C8B-B14F-4D97-AF65-F5344CB8AC3E}">
        <p14:creationId xmlns:p14="http://schemas.microsoft.com/office/powerpoint/2010/main" val="2013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452" y="-952501"/>
            <a:ext cx="9144000" cy="648937"/>
          </a:xfrm>
        </p:spPr>
        <p:txBody>
          <a:bodyPr>
            <a:normAutofit/>
          </a:bodyPr>
          <a:lstStyle/>
          <a:p>
            <a:r>
              <a:rPr lang="en-GB" sz="2000" dirty="0"/>
              <a:t>PEACE IV Priority 2.1 Children and Young People/ PEACE PLUS Programme cont’d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99452" y="1790700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200" b="1" dirty="0"/>
              <a:t>PEACE IV Priority 2.1 Children and Young People/ PEACE PLUS Programme cont’d</a:t>
            </a:r>
          </a:p>
          <a:p>
            <a:pPr>
              <a:buNone/>
            </a:pPr>
            <a:endParaRPr lang="en-GB" sz="2200" dirty="0"/>
          </a:p>
          <a:p>
            <a:pPr>
              <a:buFont typeface="Wingdings" pitchFamily="2" charset="2"/>
              <a:buChar char="Ø"/>
            </a:pPr>
            <a:r>
              <a:rPr lang="en-GB" sz="2200" dirty="0" smtClean="0"/>
              <a:t> Progression </a:t>
            </a:r>
            <a:r>
              <a:rPr lang="en-GB" sz="2200" dirty="0"/>
              <a:t>from Peace IV/PEACE PLUS to ESF is a possible pathway for young people depending on their needs;</a:t>
            </a:r>
          </a:p>
          <a:p>
            <a:pPr>
              <a:buNone/>
            </a:pPr>
            <a:endParaRPr lang="en-GB" sz="2200" dirty="0"/>
          </a:p>
          <a:p>
            <a:pPr>
              <a:buFont typeface="Wingdings" pitchFamily="2" charset="2"/>
              <a:buChar char="Ø"/>
            </a:pPr>
            <a:r>
              <a:rPr lang="en-GB" sz="2200" dirty="0" smtClean="0"/>
              <a:t> Opportunity </a:t>
            </a:r>
            <a:r>
              <a:rPr lang="en-GB" sz="2200" dirty="0"/>
              <a:t>in the future for collaborative and complementary working relationships between delivery organisations for the two programmes; and</a:t>
            </a:r>
          </a:p>
          <a:p>
            <a:pPr>
              <a:buFont typeface="Wingdings" pitchFamily="2" charset="2"/>
              <a:buChar char="Ø"/>
            </a:pPr>
            <a:endParaRPr lang="en-GB" sz="2200" dirty="0"/>
          </a:p>
          <a:p>
            <a:pPr>
              <a:buFont typeface="Wingdings" pitchFamily="2" charset="2"/>
              <a:buChar char="Ø"/>
            </a:pPr>
            <a:r>
              <a:rPr lang="en-GB" sz="2200" dirty="0" smtClean="0"/>
              <a:t> Does </a:t>
            </a:r>
            <a:r>
              <a:rPr lang="en-GB" sz="2200" dirty="0"/>
              <a:t>not take away from the need for clear distinction between the programmes, but opportunity nonetheless.</a:t>
            </a:r>
          </a:p>
        </p:txBody>
      </p:sp>
    </p:spTree>
    <p:extLst>
      <p:ext uri="{BB962C8B-B14F-4D97-AF65-F5344CB8AC3E}">
        <p14:creationId xmlns:p14="http://schemas.microsoft.com/office/powerpoint/2010/main" val="25624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787308"/>
            <a:ext cx="9144000" cy="669901"/>
          </a:xfrm>
        </p:spPr>
        <p:txBody>
          <a:bodyPr>
            <a:normAutofit/>
          </a:bodyPr>
          <a:lstStyle/>
          <a:p>
            <a:r>
              <a:rPr lang="en-US" sz="2000" dirty="0"/>
              <a:t>Performance </a:t>
            </a:r>
            <a:r>
              <a:rPr lang="en-US" sz="2000" dirty="0" smtClean="0"/>
              <a:t>Indicators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5807" y="1669143"/>
            <a:ext cx="88097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Performance Indicators</a:t>
            </a:r>
          </a:p>
          <a:p>
            <a:pPr lvl="0" algn="ctr"/>
            <a:endParaRPr lang="en-US" sz="4400" dirty="0"/>
          </a:p>
          <a:p>
            <a:pPr lvl="0" algn="ctr"/>
            <a:r>
              <a:rPr lang="en-US" sz="4400" dirty="0"/>
              <a:t>Clare Fay</a:t>
            </a:r>
          </a:p>
        </p:txBody>
      </p:sp>
    </p:spTree>
    <p:extLst>
      <p:ext uri="{BB962C8B-B14F-4D97-AF65-F5344CB8AC3E}">
        <p14:creationId xmlns:p14="http://schemas.microsoft.com/office/powerpoint/2010/main" val="35359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-1596862"/>
            <a:ext cx="9144000" cy="1431762"/>
          </a:xfrm>
        </p:spPr>
        <p:txBody>
          <a:bodyPr>
            <a:normAutofit/>
          </a:bodyPr>
          <a:lstStyle/>
          <a:p>
            <a:r>
              <a:rPr lang="en-GB" sz="2000" dirty="0"/>
              <a:t>Overview of Performance </a:t>
            </a:r>
            <a:r>
              <a:rPr lang="en-GB" sz="2000" dirty="0" smtClean="0"/>
              <a:t>Indicators - </a:t>
            </a:r>
            <a:r>
              <a:rPr lang="en-GB" sz="2000" dirty="0"/>
              <a:t>European Commission’s Output and Result Indicator </a:t>
            </a:r>
            <a:r>
              <a:rPr lang="en-GB" sz="2000" dirty="0" smtClean="0"/>
              <a:t>Framework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0166" y="1511763"/>
            <a:ext cx="9262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dirty="0"/>
              <a:t>Overview of Performance Indicators</a:t>
            </a:r>
          </a:p>
          <a:p>
            <a:pPr>
              <a:buNone/>
            </a:pPr>
            <a:r>
              <a:rPr lang="en-GB" sz="2400" b="1" dirty="0"/>
              <a:t>European Commission’s Output and Result Indicator Framework</a:t>
            </a:r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Four </a:t>
            </a:r>
            <a:r>
              <a:rPr lang="en-GB" sz="2400" dirty="0"/>
              <a:t>categories of ESF Performance Indicators:-</a:t>
            </a:r>
          </a:p>
          <a:p>
            <a:pPr>
              <a:buNone/>
            </a:pPr>
            <a:endParaRPr lang="en-GB" sz="2400" dirty="0"/>
          </a:p>
          <a:p>
            <a:pPr>
              <a:buAutoNum type="arabicPeriod"/>
            </a:pPr>
            <a:r>
              <a:rPr lang="en-GB" sz="2400" dirty="0" smtClean="0"/>
              <a:t> Common </a:t>
            </a:r>
            <a:r>
              <a:rPr lang="en-GB" sz="2400" dirty="0"/>
              <a:t>Output Indicators; </a:t>
            </a:r>
          </a:p>
          <a:p>
            <a:pPr>
              <a:buAutoNum type="arabicPeriod"/>
            </a:pPr>
            <a:endParaRPr lang="en-GB" sz="2400" dirty="0"/>
          </a:p>
          <a:p>
            <a:pPr>
              <a:buAutoNum type="arabicPeriod"/>
            </a:pPr>
            <a:r>
              <a:rPr lang="en-GB" sz="2400" dirty="0" smtClean="0"/>
              <a:t> Common </a:t>
            </a:r>
            <a:r>
              <a:rPr lang="en-GB" sz="2400" dirty="0"/>
              <a:t>Immediate Result Indicators (upon leaving); </a:t>
            </a:r>
          </a:p>
          <a:p>
            <a:pPr>
              <a:buAutoNum type="arabicPeriod"/>
            </a:pPr>
            <a:endParaRPr lang="en-GB" sz="2400" dirty="0"/>
          </a:p>
          <a:p>
            <a:pPr>
              <a:buAutoNum type="arabicPeriod"/>
            </a:pPr>
            <a:r>
              <a:rPr lang="en-GB" sz="2400" dirty="0" smtClean="0"/>
              <a:t> Common </a:t>
            </a:r>
            <a:r>
              <a:rPr lang="en-GB" sz="2400" dirty="0"/>
              <a:t>Long-term Result Indicators </a:t>
            </a:r>
            <a:r>
              <a:rPr lang="en-GB" sz="2400" dirty="0" smtClean="0"/>
              <a:t>(six </a:t>
            </a:r>
            <a:r>
              <a:rPr lang="en-GB" sz="2400" dirty="0"/>
              <a:t>months after leaving); and</a:t>
            </a:r>
          </a:p>
          <a:p>
            <a:pPr>
              <a:buAutoNum type="arabicPeriod"/>
            </a:pPr>
            <a:endParaRPr lang="en-GB" sz="2400" dirty="0"/>
          </a:p>
          <a:p>
            <a:pPr>
              <a:buAutoNum type="arabicPeriod"/>
            </a:pPr>
            <a:r>
              <a:rPr lang="en-GB" sz="2400" dirty="0" smtClean="0"/>
              <a:t> Programme </a:t>
            </a:r>
            <a:r>
              <a:rPr lang="en-GB" sz="2400" dirty="0"/>
              <a:t>Specific Indicators.</a:t>
            </a:r>
          </a:p>
        </p:txBody>
      </p:sp>
    </p:spTree>
    <p:extLst>
      <p:ext uri="{BB962C8B-B14F-4D97-AF65-F5344CB8AC3E}">
        <p14:creationId xmlns:p14="http://schemas.microsoft.com/office/powerpoint/2010/main" val="34130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452" y="-774701"/>
            <a:ext cx="9144000" cy="47113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1. Common </a:t>
            </a:r>
            <a:r>
              <a:rPr lang="en-GB" sz="2000" dirty="0"/>
              <a:t>Output Indicators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744" y="1847088"/>
            <a:ext cx="92171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dirty="0"/>
              <a:t>Overview of Performance Indicators</a:t>
            </a:r>
          </a:p>
          <a:p>
            <a:pPr>
              <a:buNone/>
            </a:pPr>
            <a:endParaRPr lang="en-GB" sz="2400" b="1" u="sng" dirty="0" smtClean="0"/>
          </a:p>
          <a:p>
            <a:pPr>
              <a:buNone/>
            </a:pPr>
            <a:r>
              <a:rPr lang="en-GB" sz="2400" b="1" dirty="0" smtClean="0"/>
              <a:t>1</a:t>
            </a:r>
            <a:r>
              <a:rPr lang="en-GB" sz="2400" b="1" dirty="0"/>
              <a:t>. Common Output Indicators </a:t>
            </a:r>
          </a:p>
          <a:p>
            <a:pPr>
              <a:buNone/>
            </a:pPr>
            <a:endParaRPr lang="en-GB" sz="2400" u="sng" dirty="0"/>
          </a:p>
          <a:p>
            <a:pPr>
              <a:buNone/>
            </a:pPr>
            <a:r>
              <a:rPr lang="en-GB" sz="2400" dirty="0"/>
              <a:t>Relates to Participants’ data, for example:-</a:t>
            </a:r>
          </a:p>
          <a:p>
            <a:pPr>
              <a:buNone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Labour </a:t>
            </a:r>
            <a:r>
              <a:rPr lang="en-GB" sz="2400" dirty="0"/>
              <a:t>Market Status – unemployed / economically inactive;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Gender</a:t>
            </a:r>
            <a:r>
              <a:rPr lang="en-GB" sz="24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Age</a:t>
            </a:r>
            <a:r>
              <a:rPr lang="en-GB" sz="24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Educational </a:t>
            </a:r>
            <a:r>
              <a:rPr lang="en-GB" sz="2400" dirty="0"/>
              <a:t>Attainment; and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Disadvantage </a:t>
            </a:r>
            <a:r>
              <a:rPr lang="en-GB" sz="2400" dirty="0"/>
              <a:t>– disability, ethnic minority, disadvantaged area.</a:t>
            </a:r>
          </a:p>
        </p:txBody>
      </p:sp>
    </p:spTree>
    <p:extLst>
      <p:ext uri="{BB962C8B-B14F-4D97-AF65-F5344CB8AC3E}">
        <p14:creationId xmlns:p14="http://schemas.microsoft.com/office/powerpoint/2010/main" val="41365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594" y="-787400"/>
            <a:ext cx="9144000" cy="404396"/>
          </a:xfrm>
        </p:spPr>
        <p:txBody>
          <a:bodyPr>
            <a:normAutofit/>
          </a:bodyPr>
          <a:lstStyle/>
          <a:p>
            <a:r>
              <a:rPr lang="en-GB" sz="2000" dirty="0"/>
              <a:t>Common Output Indicators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2758" y="1363120"/>
            <a:ext cx="9262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200" dirty="0"/>
              <a:t>Overview of Performance Indicators</a:t>
            </a:r>
          </a:p>
          <a:p>
            <a:pPr>
              <a:buNone/>
            </a:pPr>
            <a:r>
              <a:rPr lang="en-GB" sz="2800" b="1" dirty="0"/>
              <a:t>Common Output Indicators </a:t>
            </a:r>
            <a:endParaRPr lang="en-GB" sz="2800" dirty="0"/>
          </a:p>
          <a:p>
            <a:pPr>
              <a:buNone/>
            </a:pPr>
            <a:r>
              <a:rPr lang="en-GB" sz="1600" dirty="0"/>
              <a:t>1</a:t>
            </a:r>
            <a:r>
              <a:rPr lang="en-GB" sz="1600" dirty="0" smtClean="0"/>
              <a:t>. unemployed</a:t>
            </a:r>
            <a:r>
              <a:rPr lang="en-GB" sz="1600" dirty="0"/>
              <a:t>, including long-term unemployed</a:t>
            </a:r>
          </a:p>
          <a:p>
            <a:pPr>
              <a:buNone/>
            </a:pPr>
            <a:r>
              <a:rPr lang="en-GB" sz="1600" dirty="0"/>
              <a:t>2</a:t>
            </a:r>
            <a:r>
              <a:rPr lang="en-GB" sz="1600" dirty="0" smtClean="0"/>
              <a:t>. long-term </a:t>
            </a:r>
            <a:r>
              <a:rPr lang="en-GB" sz="1600" dirty="0"/>
              <a:t>unemployed</a:t>
            </a:r>
          </a:p>
          <a:p>
            <a:pPr>
              <a:buAutoNum type="arabicPeriod" startAt="3"/>
            </a:pPr>
            <a:r>
              <a:rPr lang="en-GB" sz="1600" dirty="0" smtClean="0"/>
              <a:t> inactive</a:t>
            </a:r>
            <a:endParaRPr lang="en-GB" sz="1600" dirty="0"/>
          </a:p>
          <a:p>
            <a:pPr>
              <a:buAutoNum type="arabicPeriod" startAt="3"/>
            </a:pPr>
            <a:r>
              <a:rPr lang="en-GB" sz="1600" dirty="0" smtClean="0"/>
              <a:t> inactive</a:t>
            </a:r>
            <a:r>
              <a:rPr lang="en-GB" sz="1600" dirty="0"/>
              <a:t>, not in education or training</a:t>
            </a:r>
          </a:p>
          <a:p>
            <a:pPr>
              <a:buAutoNum type="arabicPeriod" startAt="3"/>
            </a:pPr>
            <a:r>
              <a:rPr lang="en-GB" sz="1600" dirty="0" smtClean="0"/>
              <a:t> employed</a:t>
            </a:r>
            <a:r>
              <a:rPr lang="en-GB" sz="1600" dirty="0"/>
              <a:t>, including self employed</a:t>
            </a:r>
          </a:p>
          <a:p>
            <a:pPr>
              <a:buAutoNum type="arabicPeriod" startAt="3"/>
            </a:pPr>
            <a:r>
              <a:rPr lang="en-GB" sz="1600" dirty="0" smtClean="0"/>
              <a:t> below </a:t>
            </a:r>
            <a:r>
              <a:rPr lang="en-GB" sz="1600" dirty="0"/>
              <a:t>25 years of age</a:t>
            </a:r>
          </a:p>
          <a:p>
            <a:pPr>
              <a:buAutoNum type="arabicPeriod" startAt="7"/>
            </a:pPr>
            <a:r>
              <a:rPr lang="en-GB" sz="1600" dirty="0" smtClean="0"/>
              <a:t> above </a:t>
            </a:r>
            <a:r>
              <a:rPr lang="en-GB" sz="1600" dirty="0"/>
              <a:t>54 years of age</a:t>
            </a:r>
          </a:p>
          <a:p>
            <a:pPr>
              <a:buAutoNum type="arabicPeriod" startAt="7"/>
            </a:pPr>
            <a:r>
              <a:rPr lang="en-GB" sz="1600" dirty="0" smtClean="0"/>
              <a:t> above </a:t>
            </a:r>
            <a:r>
              <a:rPr lang="en-GB" sz="1600" dirty="0"/>
              <a:t>54 years of age who are unemployed, including long-term unemployed, or inactive not in education or training</a:t>
            </a:r>
          </a:p>
          <a:p>
            <a:pPr>
              <a:buAutoNum type="arabicPeriod" startAt="7"/>
            </a:pPr>
            <a:r>
              <a:rPr lang="en-GB" sz="1600" dirty="0" smtClean="0"/>
              <a:t> with </a:t>
            </a:r>
            <a:r>
              <a:rPr lang="en-GB" sz="1600" dirty="0"/>
              <a:t>primary (ISCED 1) or lower secondary education (ISCED 2)</a:t>
            </a:r>
          </a:p>
          <a:p>
            <a:pPr>
              <a:buAutoNum type="arabicPeriod" startAt="10"/>
            </a:pPr>
            <a:r>
              <a:rPr lang="en-GB" sz="1600" dirty="0" smtClean="0"/>
              <a:t> with </a:t>
            </a:r>
            <a:r>
              <a:rPr lang="en-GB" sz="1600" dirty="0"/>
              <a:t>upper secondary (ISCED 3) or post-secondary education (ISCED 4)</a:t>
            </a:r>
          </a:p>
          <a:p>
            <a:pPr>
              <a:buAutoNum type="arabicPeriod" startAt="10"/>
            </a:pPr>
            <a:r>
              <a:rPr lang="en-GB" sz="1600" dirty="0" smtClean="0"/>
              <a:t> with </a:t>
            </a:r>
            <a:r>
              <a:rPr lang="en-GB" sz="1600" dirty="0"/>
              <a:t>tertiary education (ISCED 5 to 8)</a:t>
            </a:r>
          </a:p>
          <a:p>
            <a:pPr>
              <a:buAutoNum type="arabicPeriod" startAt="15"/>
            </a:pPr>
            <a:r>
              <a:rPr lang="en-GB" sz="1600" dirty="0" smtClean="0"/>
              <a:t> migrants</a:t>
            </a:r>
            <a:r>
              <a:rPr lang="en-GB" sz="1600" dirty="0"/>
              <a:t>, participants with a foreign background, minorities</a:t>
            </a:r>
          </a:p>
          <a:p>
            <a:pPr>
              <a:buAutoNum type="arabicPeriod" startAt="15"/>
            </a:pPr>
            <a:r>
              <a:rPr lang="en-GB" sz="1600" dirty="0" smtClean="0"/>
              <a:t> participants </a:t>
            </a:r>
            <a:r>
              <a:rPr lang="en-GB" sz="1600" dirty="0"/>
              <a:t>with disabilities</a:t>
            </a:r>
          </a:p>
          <a:p>
            <a:pPr>
              <a:buAutoNum type="arabicPeriod" startAt="15"/>
            </a:pPr>
            <a:r>
              <a:rPr lang="en-GB" sz="1600" dirty="0" smtClean="0"/>
              <a:t> other </a:t>
            </a:r>
            <a:r>
              <a:rPr lang="en-GB" sz="1600" dirty="0"/>
              <a:t>disadvantaged</a:t>
            </a:r>
          </a:p>
        </p:txBody>
      </p:sp>
    </p:spTree>
    <p:extLst>
      <p:ext uri="{BB962C8B-B14F-4D97-AF65-F5344CB8AC3E}">
        <p14:creationId xmlns:p14="http://schemas.microsoft.com/office/powerpoint/2010/main" val="9536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452" y="-685800"/>
            <a:ext cx="9144000" cy="568394"/>
          </a:xfrm>
        </p:spPr>
        <p:txBody>
          <a:bodyPr>
            <a:normAutofit/>
          </a:bodyPr>
          <a:lstStyle/>
          <a:p>
            <a:r>
              <a:rPr lang="en-GB" sz="2000" dirty="0"/>
              <a:t>2. Common Immediate Result Indicators (upon leaving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1645920"/>
            <a:ext cx="9884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dirty="0"/>
              <a:t>Overview of Performance Indicators</a:t>
            </a:r>
          </a:p>
          <a:p>
            <a:pPr>
              <a:buNone/>
            </a:pPr>
            <a:endParaRPr lang="en-GB" sz="2400" b="1" u="sng" dirty="0"/>
          </a:p>
          <a:p>
            <a:pPr>
              <a:buNone/>
            </a:pPr>
            <a:r>
              <a:rPr lang="en-GB" sz="2400" b="1" dirty="0" smtClean="0"/>
              <a:t>2</a:t>
            </a:r>
            <a:r>
              <a:rPr lang="en-GB" sz="2400" b="1" dirty="0"/>
              <a:t>. Common Immediate Result Indicators (upon leaving)</a:t>
            </a:r>
          </a:p>
          <a:p>
            <a:pPr>
              <a:buNone/>
            </a:pPr>
            <a:endParaRPr lang="en-GB" sz="2400" b="1" u="sng" dirty="0"/>
          </a:p>
          <a:p>
            <a:pPr algn="just">
              <a:buFont typeface="Wingdings" pitchFamily="2" charset="2"/>
              <a:buChar char="Ø"/>
            </a:pPr>
            <a:r>
              <a:rPr lang="en-GB" sz="2400" dirty="0" smtClean="0"/>
              <a:t> Participants </a:t>
            </a:r>
            <a:r>
              <a:rPr lang="en-GB" sz="2400" dirty="0"/>
              <a:t>in employment upon leaving (including self employment);</a:t>
            </a:r>
          </a:p>
          <a:p>
            <a:pPr algn="just">
              <a:buFont typeface="Wingdings" pitchFamily="2" charset="2"/>
              <a:buChar char="Ø"/>
            </a:pPr>
            <a:endParaRPr lang="en-GB" sz="2400" dirty="0"/>
          </a:p>
          <a:p>
            <a:pPr algn="just">
              <a:buFont typeface="Wingdings" pitchFamily="2" charset="2"/>
              <a:buChar char="Ø"/>
            </a:pPr>
            <a:r>
              <a:rPr lang="en-GB" sz="2400" dirty="0" smtClean="0"/>
              <a:t> Participants </a:t>
            </a:r>
            <a:r>
              <a:rPr lang="en-GB" sz="2400" dirty="0"/>
              <a:t>in education / training upon leaving;</a:t>
            </a:r>
          </a:p>
          <a:p>
            <a:pPr algn="just">
              <a:buFont typeface="Wingdings" pitchFamily="2" charset="2"/>
              <a:buChar char="Ø"/>
            </a:pPr>
            <a:endParaRPr lang="en-GB" sz="2400" dirty="0"/>
          </a:p>
          <a:p>
            <a:pPr algn="just">
              <a:buFont typeface="Wingdings" pitchFamily="2" charset="2"/>
              <a:buChar char="Ø"/>
            </a:pPr>
            <a:r>
              <a:rPr lang="en-GB" sz="2400" dirty="0" smtClean="0"/>
              <a:t> Participants </a:t>
            </a:r>
            <a:r>
              <a:rPr lang="en-GB" sz="2400" dirty="0"/>
              <a:t>gaining a qualification upon leaving; </a:t>
            </a:r>
          </a:p>
          <a:p>
            <a:pPr algn="just">
              <a:buFont typeface="Wingdings" pitchFamily="2" charset="2"/>
              <a:buChar char="Ø"/>
            </a:pPr>
            <a:endParaRPr lang="en-GB" sz="2400" dirty="0"/>
          </a:p>
          <a:p>
            <a:pPr algn="just">
              <a:buFont typeface="Wingdings" pitchFamily="2" charset="2"/>
              <a:buChar char="Ø"/>
            </a:pPr>
            <a:r>
              <a:rPr lang="en-GB" sz="2400" dirty="0" smtClean="0"/>
              <a:t> Economically </a:t>
            </a:r>
            <a:r>
              <a:rPr lang="en-GB" sz="2400" dirty="0"/>
              <a:t>Inactive Participants engaged in job searching upon leaving.</a:t>
            </a:r>
          </a:p>
        </p:txBody>
      </p:sp>
    </p:spTree>
    <p:extLst>
      <p:ext uri="{BB962C8B-B14F-4D97-AF65-F5344CB8AC3E}">
        <p14:creationId xmlns:p14="http://schemas.microsoft.com/office/powerpoint/2010/main" val="1703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67512"/>
            <a:ext cx="9144000" cy="430187"/>
          </a:xfrm>
        </p:spPr>
        <p:txBody>
          <a:bodyPr>
            <a:normAutofit/>
          </a:bodyPr>
          <a:lstStyle/>
          <a:p>
            <a:r>
              <a:rPr lang="en-GB" sz="2200" dirty="0"/>
              <a:t>Welcome </a:t>
            </a:r>
            <a:r>
              <a:rPr lang="en-GB" sz="2200" dirty="0" smtClean="0"/>
              <a:t>by </a:t>
            </a:r>
            <a:r>
              <a:rPr lang="en-GB" sz="2200" dirty="0"/>
              <a:t>Maeve Hamilton, Director of European Fund Management </a:t>
            </a:r>
            <a:r>
              <a:rPr lang="en-GB" sz="2200" dirty="0" smtClean="0"/>
              <a:t>Division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1686285"/>
            <a:ext cx="10896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/>
              <a:t>Welcome by</a:t>
            </a:r>
          </a:p>
          <a:p>
            <a:pPr algn="ctr">
              <a:buNone/>
            </a:pPr>
            <a:r>
              <a:rPr lang="en-GB" sz="2400" b="1" dirty="0"/>
              <a:t> Maeve Hamilton, Director of European Fund Management Division</a:t>
            </a:r>
          </a:p>
          <a:p>
            <a:pPr algn="ctr"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The purpose of this event is to:</a:t>
            </a:r>
          </a:p>
          <a:p>
            <a:pPr>
              <a:buNone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provide </a:t>
            </a:r>
            <a:r>
              <a:rPr lang="en-GB" sz="2400" dirty="0"/>
              <a:t>information to potential applicants on Call 3 of the NI ESF Programme, along with details of the application process; 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highlight </a:t>
            </a:r>
            <a:r>
              <a:rPr lang="en-GB" sz="2400" dirty="0"/>
              <a:t>key marking criteria; and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provide the background to the EU position.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3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863601"/>
            <a:ext cx="9144000" cy="442631"/>
          </a:xfrm>
        </p:spPr>
        <p:txBody>
          <a:bodyPr>
            <a:normAutofit/>
          </a:bodyPr>
          <a:lstStyle/>
          <a:p>
            <a:r>
              <a:rPr lang="en-GB" sz="2000" dirty="0"/>
              <a:t>3. Common Long–term Result Indicators (6 months after  leaving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1810512"/>
            <a:ext cx="962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dirty="0"/>
              <a:t>Overview of Performance Indicators</a:t>
            </a:r>
          </a:p>
          <a:p>
            <a:pPr>
              <a:buNone/>
            </a:pPr>
            <a:endParaRPr lang="en-GB" sz="2400" b="1" u="sng" dirty="0" smtClean="0"/>
          </a:p>
          <a:p>
            <a:pPr>
              <a:buNone/>
            </a:pPr>
            <a:r>
              <a:rPr lang="en-GB" sz="2400" b="1" dirty="0" smtClean="0"/>
              <a:t>3</a:t>
            </a:r>
            <a:r>
              <a:rPr lang="en-GB" sz="2400" b="1" dirty="0"/>
              <a:t>. Common Long–term Result Indicators </a:t>
            </a:r>
            <a:r>
              <a:rPr lang="en-GB" sz="2400" b="1" dirty="0" smtClean="0"/>
              <a:t>(six </a:t>
            </a:r>
            <a:r>
              <a:rPr lang="en-GB" sz="2400" b="1" dirty="0"/>
              <a:t>months after  leaving)</a:t>
            </a:r>
          </a:p>
          <a:p>
            <a:pPr>
              <a:buNone/>
            </a:pPr>
            <a:endParaRPr lang="en-GB" sz="2400" b="1" u="sng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Participants </a:t>
            </a:r>
            <a:r>
              <a:rPr lang="en-GB" sz="2400" dirty="0"/>
              <a:t>in employment </a:t>
            </a:r>
            <a:r>
              <a:rPr lang="en-GB" sz="2400" dirty="0" smtClean="0"/>
              <a:t>six </a:t>
            </a:r>
            <a:r>
              <a:rPr lang="en-GB" sz="2400" dirty="0"/>
              <a:t>months after leaving (including self employment).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These apply to Unemployed and Economically Inactive and Disability </a:t>
            </a:r>
            <a:r>
              <a:rPr lang="en-US" sz="2400" dirty="0" smtClean="0"/>
              <a:t>TOs </a:t>
            </a:r>
            <a:r>
              <a:rPr lang="en-US" sz="2400" dirty="0"/>
              <a:t>only.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67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-889000"/>
            <a:ext cx="9144000" cy="468030"/>
          </a:xfrm>
        </p:spPr>
        <p:txBody>
          <a:bodyPr>
            <a:normAutofit/>
          </a:bodyPr>
          <a:lstStyle/>
          <a:p>
            <a:r>
              <a:rPr lang="en-GB" sz="2000" dirty="0"/>
              <a:t>4. Programme Specific Indicators - </a:t>
            </a:r>
            <a:r>
              <a:rPr lang="en-GB" sz="2000" dirty="0" smtClean="0"/>
              <a:t>NI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5423" y="1123489"/>
            <a:ext cx="92720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dirty="0"/>
              <a:t>Overview of Performance Indicators</a:t>
            </a:r>
          </a:p>
          <a:p>
            <a:pPr>
              <a:buNone/>
            </a:pPr>
            <a:endParaRPr lang="en-GB" sz="2400" b="1" u="sng" dirty="0" smtClean="0"/>
          </a:p>
          <a:p>
            <a:pPr>
              <a:buNone/>
            </a:pPr>
            <a:r>
              <a:rPr lang="en-GB" sz="2200" b="1" dirty="0" smtClean="0"/>
              <a:t>4</a:t>
            </a:r>
            <a:r>
              <a:rPr lang="en-GB" sz="2200" b="1" dirty="0"/>
              <a:t>. Programme Specific Indicators - NI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Participants </a:t>
            </a:r>
            <a:r>
              <a:rPr lang="en-GB" sz="2200" dirty="0"/>
              <a:t>aged 16 </a:t>
            </a:r>
            <a:r>
              <a:rPr lang="en-GB" sz="2200" dirty="0" smtClean="0"/>
              <a:t>to </a:t>
            </a:r>
            <a:r>
              <a:rPr lang="en-GB" sz="2200" dirty="0"/>
              <a:t>24 not in employment, education or training - NEET;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In </a:t>
            </a:r>
            <a:r>
              <a:rPr lang="en-GB" sz="2200" dirty="0"/>
              <a:t>Education or Training on leaving – NEET;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In </a:t>
            </a:r>
            <a:r>
              <a:rPr lang="en-GB" sz="2200" dirty="0"/>
              <a:t>Employment on leaving – NEET;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In </a:t>
            </a:r>
            <a:r>
              <a:rPr lang="en-GB" sz="2200" dirty="0"/>
              <a:t>Education or Training on leaving – Disability;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In </a:t>
            </a:r>
            <a:r>
              <a:rPr lang="en-GB" sz="2200" dirty="0"/>
              <a:t>Employment on leaving – Disability;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In </a:t>
            </a:r>
            <a:r>
              <a:rPr lang="en-GB" sz="2200" dirty="0"/>
              <a:t>Employment six months after leaving – Disability;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In </a:t>
            </a:r>
            <a:r>
              <a:rPr lang="en-GB" sz="2200" dirty="0"/>
              <a:t>Education or Training on leaving – </a:t>
            </a:r>
            <a:r>
              <a:rPr lang="en-GB" sz="2200" dirty="0" smtClean="0"/>
              <a:t>Community Family Support Programme (CFSP);</a:t>
            </a:r>
            <a:endParaRPr lang="en-GB" sz="2200" dirty="0"/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In </a:t>
            </a:r>
            <a:r>
              <a:rPr lang="en-GB" sz="2200" dirty="0"/>
              <a:t>Employment on Leaving – CFSP;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 smtClean="0"/>
              <a:t> Participants </a:t>
            </a:r>
            <a:r>
              <a:rPr lang="en-GB" sz="2200" dirty="0"/>
              <a:t>aged </a:t>
            </a:r>
            <a:r>
              <a:rPr lang="en-GB" sz="2200" dirty="0" smtClean="0"/>
              <a:t>16+ </a:t>
            </a:r>
            <a:r>
              <a:rPr lang="en-GB" sz="2200" dirty="0"/>
              <a:t>not in employment, education or training – CFSP.</a:t>
            </a:r>
          </a:p>
        </p:txBody>
      </p:sp>
    </p:spTree>
    <p:extLst>
      <p:ext uri="{BB962C8B-B14F-4D97-AF65-F5344CB8AC3E}">
        <p14:creationId xmlns:p14="http://schemas.microsoft.com/office/powerpoint/2010/main" val="10943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2194" y="-1477427"/>
            <a:ext cx="9144000" cy="7345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Thematic Objective Performance Targets – Unemployed and Economically Inactive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72805" y="1501186"/>
            <a:ext cx="1021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NI ESF Programme Performance Indicator Targets</a:t>
            </a:r>
          </a:p>
        </p:txBody>
      </p:sp>
      <p:graphicFrame>
        <p:nvGraphicFramePr>
          <p:cNvPr id="3" name="Table 2" descr="This graphic shows the Performance Targets are as follows:&#10;&#10;For Thematic Objective 8 (i) (a) Unemployed / Long Term Unemployed:&#10;Support a total of 28,000 unemployed participants&#10;3,850 (13.75%) into employment upon leaving.&#10;5,250 (18.75%) into employment 6 months after leaving&#10;&#10;For Thematic Objective 8 (i) (b) Economically Inactive:&#10;Support a total of 16,000 inactive participants:&#10;2,200 (13.75%) into employment upon leaving.&#10;3,000 (18.75%) into employment 6 months after leaving.&#10;2,200  (13.75%) into education/training upon leaving." title="Performance Targets for Priority Axis 1, Thematic Objective 8(i)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54609"/>
              </p:ext>
            </p:extLst>
          </p:nvPr>
        </p:nvGraphicFramePr>
        <p:xfrm>
          <a:off x="665893" y="1950917"/>
          <a:ext cx="11242431" cy="3964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011">
                  <a:extLst>
                    <a:ext uri="{9D8B030D-6E8A-4147-A177-3AD203B41FA5}">
                      <a16:colId xmlns="" xmlns:a16="http://schemas.microsoft.com/office/drawing/2014/main" val="1786928408"/>
                    </a:ext>
                  </a:extLst>
                </a:gridCol>
                <a:gridCol w="8596420">
                  <a:extLst>
                    <a:ext uri="{9D8B030D-6E8A-4147-A177-3AD203B41FA5}">
                      <a16:colId xmlns="" xmlns:a16="http://schemas.microsoft.com/office/drawing/2014/main" val="1238945403"/>
                    </a:ext>
                  </a:extLst>
                </a:gridCol>
              </a:tblGrid>
              <a:tr h="776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Priority Axis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Thematic Objective Performance </a:t>
                      </a:r>
                      <a:r>
                        <a:rPr lang="en-GB" sz="2400" dirty="0">
                          <a:effectLst/>
                        </a:rPr>
                        <a:t>Targets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18282649"/>
                  </a:ext>
                </a:extLst>
              </a:tr>
              <a:tr h="1415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1200" dirty="0">
                          <a:effectLst/>
                        </a:rPr>
                        <a:t>TO 8 (</a:t>
                      </a:r>
                      <a:r>
                        <a:rPr lang="en-GB" sz="2400" kern="1200" dirty="0" err="1">
                          <a:effectLst/>
                        </a:rPr>
                        <a:t>i</a:t>
                      </a:r>
                      <a:r>
                        <a:rPr lang="en-GB" sz="2400" kern="1200" dirty="0">
                          <a:effectLst/>
                        </a:rPr>
                        <a:t>) (a) Unemployed / Long Term Unemployed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1200" dirty="0">
                          <a:effectLst/>
                        </a:rPr>
                        <a:t>Support a total of 28,000 unemployed participants: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GB" sz="2400" kern="1200" dirty="0" smtClean="0">
                          <a:effectLst/>
                        </a:rPr>
                        <a:t>        3,850 </a:t>
                      </a:r>
                      <a:r>
                        <a:rPr lang="en-GB" sz="2400" kern="1200" dirty="0">
                          <a:effectLst/>
                        </a:rPr>
                        <a:t>(13.75%) in employment upon leaving.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GB" sz="2400" kern="1200" dirty="0" smtClean="0">
                          <a:effectLst/>
                        </a:rPr>
                        <a:t>        5,250 </a:t>
                      </a:r>
                      <a:r>
                        <a:rPr lang="en-GB" sz="2400" kern="1200" dirty="0">
                          <a:effectLst/>
                        </a:rPr>
                        <a:t>(18.75%) in employment </a:t>
                      </a:r>
                      <a:r>
                        <a:rPr lang="en-GB" sz="2400" kern="1200" dirty="0" smtClean="0">
                          <a:effectLst/>
                        </a:rPr>
                        <a:t>six </a:t>
                      </a:r>
                      <a:r>
                        <a:rPr lang="en-GB" sz="2400" kern="1200" dirty="0">
                          <a:effectLst/>
                        </a:rPr>
                        <a:t>months after leaving.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60728553"/>
                  </a:ext>
                </a:extLst>
              </a:tr>
              <a:tr h="176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dirty="0">
                          <a:effectLst/>
                        </a:rPr>
                        <a:t>TO 8 (</a:t>
                      </a:r>
                      <a:r>
                        <a:rPr lang="en-GB" sz="2400" dirty="0" err="1">
                          <a:effectLst/>
                        </a:rPr>
                        <a:t>i</a:t>
                      </a:r>
                      <a:r>
                        <a:rPr lang="en-GB" sz="2400" dirty="0">
                          <a:effectLst/>
                        </a:rPr>
                        <a:t>) (b) Economically Inactive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400" kern="1200" dirty="0">
                          <a:effectLst/>
                        </a:rPr>
                        <a:t>Support a total of 16,000 inactive participants: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400" kern="1200" dirty="0" smtClean="0">
                          <a:effectLst/>
                        </a:rPr>
                        <a:t>-	2,200 </a:t>
                      </a:r>
                      <a:r>
                        <a:rPr lang="en-GB" sz="2400" kern="1200" dirty="0">
                          <a:effectLst/>
                        </a:rPr>
                        <a:t>(13.75%) in employment upon leaving.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400" kern="1200" dirty="0" smtClean="0">
                          <a:effectLst/>
                        </a:rPr>
                        <a:t>-	3,000 </a:t>
                      </a:r>
                      <a:r>
                        <a:rPr lang="en-GB" sz="2400" kern="1200" dirty="0">
                          <a:effectLst/>
                        </a:rPr>
                        <a:t>(18.75%) in employment </a:t>
                      </a:r>
                      <a:r>
                        <a:rPr lang="en-GB" sz="2400" kern="1200" dirty="0" smtClean="0">
                          <a:effectLst/>
                        </a:rPr>
                        <a:t>six </a:t>
                      </a:r>
                      <a:r>
                        <a:rPr lang="en-GB" sz="2400" kern="1200" dirty="0">
                          <a:effectLst/>
                        </a:rPr>
                        <a:t>months after leaving.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1200" dirty="0" smtClean="0">
                          <a:effectLst/>
                        </a:rPr>
                        <a:t>-	2,200  </a:t>
                      </a:r>
                      <a:r>
                        <a:rPr lang="en-GB" sz="2400" kern="1200" dirty="0">
                          <a:effectLst/>
                        </a:rPr>
                        <a:t>(13.75%) in education/training upon leaving.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73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6560" y="-1305353"/>
            <a:ext cx="9144000" cy="8843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Thematic Objective Performance </a:t>
            </a:r>
            <a:r>
              <a:rPr lang="en-US" sz="2000" dirty="0"/>
              <a:t>Targets – </a:t>
            </a:r>
            <a:r>
              <a:rPr lang="en-US" sz="2000" dirty="0" smtClean="0"/>
              <a:t>Young People aged 16-24, not in employment, education or training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07008" y="1581476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/>
              <a:t>NI ESF Programme Performance Indicator Targets </a:t>
            </a:r>
            <a:endParaRPr lang="en-GB" dirty="0"/>
          </a:p>
        </p:txBody>
      </p:sp>
      <p:graphicFrame>
        <p:nvGraphicFramePr>
          <p:cNvPr id="2" name="Table 1" descr="This graphic shows the Performance Targets are as follows for Thematic Objective 8 (ii) Young People aged 16 to 24 who are Not in Employment, Educaton or Training:&#10;&#10;Support a total of 15,000 young people not in employment, education or training. &#10;1,800 (12%) in employment upon leaving.&#10;5,250 (35%) in education/training upon leaving.&#10;" title="Performance Targets for Priority Axis 1, Thematic Objective 8 (ii)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62868"/>
              </p:ext>
            </p:extLst>
          </p:nvPr>
        </p:nvGraphicFramePr>
        <p:xfrm>
          <a:off x="1076960" y="2388318"/>
          <a:ext cx="10363200" cy="3179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076">
                  <a:extLst>
                    <a:ext uri="{9D8B030D-6E8A-4147-A177-3AD203B41FA5}">
                      <a16:colId xmlns="" xmlns:a16="http://schemas.microsoft.com/office/drawing/2014/main" val="2427464288"/>
                    </a:ext>
                  </a:extLst>
                </a:gridCol>
                <a:gridCol w="7924124">
                  <a:extLst>
                    <a:ext uri="{9D8B030D-6E8A-4147-A177-3AD203B41FA5}">
                      <a16:colId xmlns="" xmlns:a16="http://schemas.microsoft.com/office/drawing/2014/main" val="1607273400"/>
                    </a:ext>
                  </a:extLst>
                </a:gridCol>
              </a:tblGrid>
              <a:tr h="785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Priority Axis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Thematic Objective Performance </a:t>
                      </a:r>
                      <a:r>
                        <a:rPr lang="en-GB" sz="2400" dirty="0">
                          <a:effectLst/>
                        </a:rPr>
                        <a:t>Targets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24108308"/>
                  </a:ext>
                </a:extLst>
              </a:tr>
              <a:tr h="239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TO 8 </a:t>
                      </a:r>
                      <a:r>
                        <a:rPr lang="en-GB" sz="2400" dirty="0" smtClean="0">
                          <a:effectLst/>
                        </a:rPr>
                        <a:t>(ii</a:t>
                      </a:r>
                      <a:r>
                        <a:rPr lang="en-GB" sz="2400" dirty="0">
                          <a:effectLst/>
                        </a:rPr>
                        <a:t>) Young People aged </a:t>
                      </a:r>
                      <a:r>
                        <a:rPr lang="en-GB" sz="2400" dirty="0" smtClean="0">
                          <a:effectLst/>
                        </a:rPr>
                        <a:t>16</a:t>
                      </a:r>
                      <a:r>
                        <a:rPr lang="en-GB" sz="2400" baseline="0" dirty="0" smtClean="0">
                          <a:effectLst/>
                        </a:rPr>
                        <a:t> to </a:t>
                      </a:r>
                      <a:r>
                        <a:rPr lang="en-GB" sz="2400" dirty="0" smtClean="0">
                          <a:effectLst/>
                        </a:rPr>
                        <a:t>24 </a:t>
                      </a:r>
                      <a:r>
                        <a:rPr lang="en-GB" sz="2400" dirty="0">
                          <a:effectLst/>
                        </a:rPr>
                        <a:t>who are Not in Employment, Education or Training (NEET)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Support a total of 15,000 young people not in employment, education or training: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>
                          <a:effectLst/>
                        </a:rPr>
                        <a:t>1,800 (12%) in employment upon leaving.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>
                          <a:effectLst/>
                        </a:rPr>
                        <a:t>5,250 (35%) in education/training upon leaving.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793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-622301"/>
            <a:ext cx="9144000" cy="4785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Thematic Objective Performance </a:t>
            </a:r>
            <a:r>
              <a:rPr lang="en-US" sz="2000" dirty="0"/>
              <a:t>Targets – </a:t>
            </a:r>
            <a:r>
              <a:rPr lang="en-US" sz="2000" dirty="0" smtClean="0"/>
              <a:t>People with a Disability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90807" y="1426464"/>
            <a:ext cx="103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/>
              <a:t>NI ESF Programme Performance Indicator Targets </a:t>
            </a:r>
          </a:p>
        </p:txBody>
      </p:sp>
      <p:graphicFrame>
        <p:nvGraphicFramePr>
          <p:cNvPr id="8" name="Table 7" descr="This graphic shows the Performance Targets are as follows for Thematic Objective 9 i (a) People with a Disability:&#10;&#10;Support a total of 13,000 participants with a disability. &#10;1,300 (10%) into employment upon leaving.&#10;650 (5%) into employment 6 months after leaving.&#10;1,950 (15%) in education/training upon leaving.&#10;" title="Performance Targets for Priority Axis 2, Thematic Objective 9 i (a)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34090"/>
              </p:ext>
            </p:extLst>
          </p:nvPr>
        </p:nvGraphicFramePr>
        <p:xfrm>
          <a:off x="1076960" y="2388318"/>
          <a:ext cx="10363200" cy="3179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076">
                  <a:extLst>
                    <a:ext uri="{9D8B030D-6E8A-4147-A177-3AD203B41FA5}">
                      <a16:colId xmlns="" xmlns:a16="http://schemas.microsoft.com/office/drawing/2014/main" val="2427464288"/>
                    </a:ext>
                  </a:extLst>
                </a:gridCol>
                <a:gridCol w="7924124">
                  <a:extLst>
                    <a:ext uri="{9D8B030D-6E8A-4147-A177-3AD203B41FA5}">
                      <a16:colId xmlns="" xmlns:a16="http://schemas.microsoft.com/office/drawing/2014/main" val="1607273400"/>
                    </a:ext>
                  </a:extLst>
                </a:gridCol>
              </a:tblGrid>
              <a:tr h="785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Priority Axis </a:t>
                      </a:r>
                      <a:r>
                        <a:rPr lang="en-GB" sz="2400" dirty="0" smtClean="0">
                          <a:effectLst/>
                        </a:rPr>
                        <a:t>2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Thematic Objective Performance </a:t>
                      </a:r>
                      <a:r>
                        <a:rPr lang="en-GB" sz="2400" dirty="0">
                          <a:effectLst/>
                        </a:rPr>
                        <a:t>Targets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24108308"/>
                  </a:ext>
                </a:extLst>
              </a:tr>
              <a:tr h="239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TO </a:t>
                      </a:r>
                      <a:r>
                        <a:rPr lang="en-GB" sz="2400" dirty="0" smtClean="0">
                          <a:effectLst/>
                        </a:rPr>
                        <a:t>9 </a:t>
                      </a:r>
                      <a:r>
                        <a:rPr lang="en-GB" sz="2400" dirty="0" err="1" smtClean="0">
                          <a:effectLst/>
                        </a:rPr>
                        <a:t>i</a:t>
                      </a:r>
                      <a:r>
                        <a:rPr lang="en-GB" sz="2400" dirty="0" smtClean="0">
                          <a:effectLst/>
                        </a:rPr>
                        <a:t> (a) People with a Disability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Support a total of </a:t>
                      </a:r>
                      <a:r>
                        <a:rPr lang="en-GB" sz="2400" dirty="0" smtClean="0">
                          <a:effectLst/>
                        </a:rPr>
                        <a:t>13,000 participants with a disability: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 smtClean="0">
                          <a:effectLst/>
                        </a:rPr>
                        <a:t>1,300 </a:t>
                      </a:r>
                      <a:r>
                        <a:rPr lang="en-GB" sz="2400" dirty="0">
                          <a:effectLst/>
                        </a:rPr>
                        <a:t>(</a:t>
                      </a:r>
                      <a:r>
                        <a:rPr lang="en-GB" sz="2400" dirty="0" smtClean="0">
                          <a:effectLst/>
                        </a:rPr>
                        <a:t>10%) </a:t>
                      </a:r>
                      <a:r>
                        <a:rPr lang="en-GB" sz="2400" dirty="0">
                          <a:effectLst/>
                        </a:rPr>
                        <a:t>in employment upon </a:t>
                      </a:r>
                      <a:r>
                        <a:rPr lang="en-GB" sz="2400" dirty="0" smtClean="0">
                          <a:effectLst/>
                        </a:rPr>
                        <a:t>leaving.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2400" dirty="0" smtClean="0">
                          <a:effectLst/>
                        </a:rPr>
                        <a:t>650</a:t>
                      </a:r>
                      <a:r>
                        <a:rPr lang="en-US" sz="2400" baseline="0" dirty="0" smtClean="0">
                          <a:effectLst/>
                        </a:rPr>
                        <a:t> (5%) in employment 6 months after leaving.</a:t>
                      </a:r>
                      <a:endParaRPr lang="en-GB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 smtClean="0">
                          <a:effectLst/>
                        </a:rPr>
                        <a:t>1,950 (15</a:t>
                      </a:r>
                      <a:r>
                        <a:rPr lang="en-GB" sz="2400" dirty="0">
                          <a:effectLst/>
                        </a:rPr>
                        <a:t>%) in education/training upon leaving.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793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7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2194" y="-563417"/>
            <a:ext cx="9144000" cy="4337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Thematic Objective Performance </a:t>
            </a:r>
            <a:r>
              <a:rPr lang="en-US" sz="2000" dirty="0"/>
              <a:t>Targets – </a:t>
            </a:r>
            <a:r>
              <a:rPr lang="en-US" sz="2000" dirty="0" smtClean="0"/>
              <a:t>Community Family Support (CFSP)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1200" y="1453896"/>
            <a:ext cx="1099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/>
              <a:t>NI ESF Programme Performance Indicator Targets </a:t>
            </a:r>
            <a:endParaRPr lang="en-GB" dirty="0"/>
          </a:p>
        </p:txBody>
      </p:sp>
      <p:graphicFrame>
        <p:nvGraphicFramePr>
          <p:cNvPr id="2" name="Table 1" descr="This graphic shows the Performance Targets are as follows for Thematic Objective 9 i (b) NEET participants age 16+ within families receiving Community Family Support:&#10;&#10;Support a total of 5,040. &#10;505 (10%) into employment upon leaving.&#10;1,010 (20%) into education/training upon leaving.&#10;" title="Performance Targets for Priority Axis 2, Thematic Objective 9 i (b)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48478"/>
              </p:ext>
            </p:extLst>
          </p:nvPr>
        </p:nvGraphicFramePr>
        <p:xfrm>
          <a:off x="711200" y="1910080"/>
          <a:ext cx="11094720" cy="400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246">
                  <a:extLst>
                    <a:ext uri="{9D8B030D-6E8A-4147-A177-3AD203B41FA5}">
                      <a16:colId xmlns="" xmlns:a16="http://schemas.microsoft.com/office/drawing/2014/main" val="905046044"/>
                    </a:ext>
                  </a:extLst>
                </a:gridCol>
                <a:gridCol w="8483474">
                  <a:extLst>
                    <a:ext uri="{9D8B030D-6E8A-4147-A177-3AD203B41FA5}">
                      <a16:colId xmlns="" xmlns:a16="http://schemas.microsoft.com/office/drawing/2014/main" val="523751956"/>
                    </a:ext>
                  </a:extLst>
                </a:gridCol>
              </a:tblGrid>
              <a:tr h="98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Priority Axis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Thematic Objective </a:t>
                      </a:r>
                      <a:r>
                        <a:rPr lang="en-GB" sz="2400" dirty="0">
                          <a:effectLst/>
                        </a:rPr>
                        <a:t>Performance Targets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1965397"/>
                  </a:ext>
                </a:extLst>
              </a:tr>
              <a:tr h="3013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TO 9 </a:t>
                      </a:r>
                      <a:r>
                        <a:rPr lang="en-GB" sz="2400" dirty="0" err="1">
                          <a:effectLst/>
                        </a:rPr>
                        <a:t>i</a:t>
                      </a:r>
                      <a:r>
                        <a:rPr lang="en-GB" sz="2400" dirty="0">
                          <a:effectLst/>
                        </a:rPr>
                        <a:t> (b) NEET participants age 16+ within families receiving Community Family Support (CFSP)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Support a total of 5,040 NEET participants age 16+ within families </a:t>
                      </a:r>
                      <a:r>
                        <a:rPr lang="en-GB" sz="2400" dirty="0" smtClean="0">
                          <a:effectLst/>
                        </a:rPr>
                        <a:t>receiving </a:t>
                      </a:r>
                      <a:r>
                        <a:rPr lang="en-GB" sz="2400" dirty="0">
                          <a:effectLst/>
                        </a:rPr>
                        <a:t>Community Family </a:t>
                      </a:r>
                      <a:r>
                        <a:rPr lang="en-GB" sz="2400" dirty="0" smtClean="0">
                          <a:effectLst/>
                        </a:rPr>
                        <a:t>Support: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>
                          <a:effectLst/>
                        </a:rPr>
                        <a:t>505 (10%) in employment upon leaving.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2400" dirty="0">
                          <a:effectLst/>
                        </a:rPr>
                        <a:t>1,010 (20%) in education/training upon leaving.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99540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7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-635001"/>
            <a:ext cx="9144000" cy="463413"/>
          </a:xfrm>
        </p:spPr>
        <p:txBody>
          <a:bodyPr>
            <a:normAutofit/>
          </a:bodyPr>
          <a:lstStyle/>
          <a:p>
            <a:r>
              <a:rPr lang="en-GB" sz="2000" dirty="0"/>
              <a:t>Other Result </a:t>
            </a:r>
            <a:r>
              <a:rPr lang="en-GB" sz="2000" dirty="0" smtClean="0"/>
              <a:t>and Performance Indicators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97743" y="1518251"/>
            <a:ext cx="9893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800" dirty="0"/>
              <a:t>NI ESF Programme Performance Indicator Targets </a:t>
            </a:r>
          </a:p>
          <a:p>
            <a:pPr>
              <a:buNone/>
            </a:pPr>
            <a:endParaRPr lang="en-GB" sz="2800" b="1" u="sng" dirty="0" smtClean="0"/>
          </a:p>
          <a:p>
            <a:pPr>
              <a:buNone/>
            </a:pPr>
            <a:r>
              <a:rPr lang="en-GB" sz="2800" b="1" dirty="0" smtClean="0"/>
              <a:t>Other </a:t>
            </a:r>
            <a:r>
              <a:rPr lang="en-GB" sz="2800" b="1" dirty="0"/>
              <a:t>Result Indicators</a:t>
            </a:r>
          </a:p>
          <a:p>
            <a:pPr>
              <a:buNone/>
            </a:pPr>
            <a:endParaRPr lang="en-GB" sz="2800" b="1" u="sng" dirty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 Engaged </a:t>
            </a:r>
            <a:r>
              <a:rPr lang="en-GB" sz="2800" dirty="0"/>
              <a:t>in Job Searching and Gained a Qualification.</a:t>
            </a:r>
          </a:p>
          <a:p>
            <a:pPr>
              <a:buNone/>
            </a:pPr>
            <a:endParaRPr lang="en-GB" sz="2800" b="1" u="sng" dirty="0"/>
          </a:p>
          <a:p>
            <a:pPr>
              <a:buNone/>
            </a:pPr>
            <a:r>
              <a:rPr lang="en-GB" sz="2800" b="1" dirty="0"/>
              <a:t>Other Performance Indicators</a:t>
            </a:r>
          </a:p>
          <a:p>
            <a:pPr>
              <a:buNone/>
            </a:pPr>
            <a:endParaRPr lang="en-GB" sz="2800" b="1" u="sng" dirty="0"/>
          </a:p>
          <a:p>
            <a:pPr algn="just">
              <a:buFont typeface="Wingdings" pitchFamily="2" charset="2"/>
              <a:buChar char="Ø"/>
            </a:pPr>
            <a:r>
              <a:rPr lang="en-GB" sz="2800" dirty="0" smtClean="0"/>
              <a:t> Qualifications</a:t>
            </a:r>
            <a:r>
              <a:rPr lang="en-GB" sz="2800" dirty="0"/>
              <a:t>, soft skills, voluntary or other positive outcomes achieved by participants </a:t>
            </a:r>
            <a:r>
              <a:rPr lang="en-GB" sz="2800" b="1" u="sng" dirty="0"/>
              <a:t>during participation</a:t>
            </a:r>
            <a:r>
              <a:rPr lang="en-GB" sz="2800" b="1" dirty="0"/>
              <a:t> </a:t>
            </a:r>
            <a:r>
              <a:rPr lang="en-GB" sz="2800" dirty="0"/>
              <a:t>on the Programme.</a:t>
            </a:r>
          </a:p>
        </p:txBody>
      </p:sp>
    </p:spTree>
    <p:extLst>
      <p:ext uri="{BB962C8B-B14F-4D97-AF65-F5344CB8AC3E}">
        <p14:creationId xmlns:p14="http://schemas.microsoft.com/office/powerpoint/2010/main" val="19562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168" y="-635000"/>
            <a:ext cx="9144000" cy="45575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Estimated Call </a:t>
            </a:r>
            <a:r>
              <a:rPr lang="en-GB" sz="2000" dirty="0"/>
              <a:t>3 </a:t>
            </a:r>
            <a:r>
              <a:rPr lang="en-GB" sz="2000" dirty="0" smtClean="0"/>
              <a:t>Targets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4769" y="1346663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/>
              <a:t>NI ESF Programme Performance Indicator Targets </a:t>
            </a:r>
            <a:endParaRPr lang="en-GB" dirty="0"/>
          </a:p>
        </p:txBody>
      </p:sp>
      <p:graphicFrame>
        <p:nvGraphicFramePr>
          <p:cNvPr id="3" name="Table 2" descr="This table sets out details of Programme Targets and Estimated Call 3 Targets as follows:&#10;Unemployed - Programme Target: 28,000, Estimated Call 3 Target: 4,000&#10;Inactive - Programme Target: 16,000, Estimated Call 3 Target: 3,000&#10;NEET - Programme Target: 15,000, Estimated Call 3 Target: 2,750&#10;Disability - Programme Target: 13,000, Estimated Call 3 Target: 2,750&#10;CFSP - Programme Target: 5,040, Estimated Call 3 Target: 1,000&#10;Total - Programme Target: 77,040, Estimated Call 3 Target: 13,500&#10;&#10;&#10;&#10;" title="Breakdown of Programme Targets and Estimated Call 3 Targe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4235"/>
              </p:ext>
            </p:extLst>
          </p:nvPr>
        </p:nvGraphicFramePr>
        <p:xfrm>
          <a:off x="644769" y="1803400"/>
          <a:ext cx="10972799" cy="401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4220">
                  <a:extLst>
                    <a:ext uri="{9D8B030D-6E8A-4147-A177-3AD203B41FA5}">
                      <a16:colId xmlns="" xmlns:a16="http://schemas.microsoft.com/office/drawing/2014/main" val="2276833181"/>
                    </a:ext>
                  </a:extLst>
                </a:gridCol>
                <a:gridCol w="4068161">
                  <a:extLst>
                    <a:ext uri="{9D8B030D-6E8A-4147-A177-3AD203B41FA5}">
                      <a16:colId xmlns="" xmlns:a16="http://schemas.microsoft.com/office/drawing/2014/main" val="3695578279"/>
                    </a:ext>
                  </a:extLst>
                </a:gridCol>
                <a:gridCol w="4070418">
                  <a:extLst>
                    <a:ext uri="{9D8B030D-6E8A-4147-A177-3AD203B41FA5}">
                      <a16:colId xmlns="" xmlns:a16="http://schemas.microsoft.com/office/drawing/2014/main" val="2018980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Thematic</a:t>
                      </a:r>
                      <a:r>
                        <a:rPr lang="en-GB" sz="1800" baseline="0" dirty="0" smtClean="0">
                          <a:effectLst/>
                        </a:rPr>
                        <a:t> Objective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Programme </a:t>
                      </a:r>
                      <a:r>
                        <a:rPr lang="en-GB" sz="1800" dirty="0">
                          <a:effectLst/>
                        </a:rPr>
                        <a:t>Targets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Call 3 </a:t>
                      </a:r>
                      <a:r>
                        <a:rPr lang="en-GB" sz="1800" dirty="0" smtClean="0">
                          <a:effectLst/>
                        </a:rPr>
                        <a:t>Targets - </a:t>
                      </a:r>
                      <a:r>
                        <a:rPr lang="en-GB" sz="1800" dirty="0">
                          <a:effectLst/>
                        </a:rPr>
                        <a:t>Estimated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82112298"/>
                  </a:ext>
                </a:extLst>
              </a:tr>
              <a:tr h="802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Unemployed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28,000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46108499"/>
                  </a:ext>
                </a:extLst>
              </a:tr>
              <a:tr h="802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Inactive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16,000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37789818"/>
                  </a:ext>
                </a:extLst>
              </a:tr>
              <a:tr h="587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NEET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15,000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2,750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18254230"/>
                  </a:ext>
                </a:extLst>
              </a:tr>
              <a:tr h="57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Disability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13,000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2,750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52396049"/>
                  </a:ext>
                </a:extLst>
              </a:tr>
              <a:tr h="530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CFSP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5,040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01225224"/>
                  </a:ext>
                </a:extLst>
              </a:tr>
              <a:tr h="428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Total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77,040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13,500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2503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931" y="-746749"/>
            <a:ext cx="9144000" cy="575161"/>
          </a:xfrm>
        </p:spPr>
        <p:txBody>
          <a:bodyPr>
            <a:normAutofit/>
          </a:bodyPr>
          <a:lstStyle/>
          <a:p>
            <a:r>
              <a:rPr lang="en-US" sz="2200" dirty="0"/>
              <a:t>Simplified Costs Funding </a:t>
            </a:r>
            <a:r>
              <a:rPr lang="en-US" sz="2200" dirty="0" smtClean="0"/>
              <a:t>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39931" y="1709928"/>
            <a:ext cx="96243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/>
              <a:t>Simplified Costs Funding Model</a:t>
            </a:r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Maeve Hamilton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987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571500"/>
            <a:ext cx="9144000" cy="454094"/>
          </a:xfrm>
        </p:spPr>
        <p:txBody>
          <a:bodyPr>
            <a:normAutofit/>
          </a:bodyPr>
          <a:lstStyle/>
          <a:p>
            <a:r>
              <a:rPr lang="en-GB" sz="2000" dirty="0"/>
              <a:t>Simplified Cost </a:t>
            </a:r>
            <a:r>
              <a:rPr lang="en-GB" sz="2000" dirty="0" smtClean="0"/>
              <a:t>Options (SCO)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82501" y="1464069"/>
            <a:ext cx="10494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b="1" dirty="0"/>
              <a:t>Simplified Cost </a:t>
            </a:r>
            <a:r>
              <a:rPr lang="en-GB" sz="2800" b="1" dirty="0" smtClean="0"/>
              <a:t>Options (SCO)</a:t>
            </a:r>
            <a:endParaRPr lang="en-GB" sz="2800" b="1" dirty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Aims </a:t>
            </a:r>
            <a:r>
              <a:rPr lang="en-GB" sz="2800" dirty="0"/>
              <a:t>to: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Reduce the administrative burden on beneficiaries;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Carry on benefits from Call 2 with CPI uplift for Call 3;</a:t>
            </a:r>
            <a:endParaRPr lang="en-GB" sz="2800" dirty="0"/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Make claims process more efficient for beneficiaries;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Simplify the claims process to reduce work for beneficiaries;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Reduce risk of errors; and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Focus on what really matters, participants’ needs and performance. </a:t>
            </a:r>
          </a:p>
        </p:txBody>
      </p:sp>
    </p:spTree>
    <p:extLst>
      <p:ext uri="{BB962C8B-B14F-4D97-AF65-F5344CB8AC3E}">
        <p14:creationId xmlns:p14="http://schemas.microsoft.com/office/powerpoint/2010/main" val="38872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-529406"/>
            <a:ext cx="9144000" cy="41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Agenda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09700" y="1778000"/>
            <a:ext cx="9664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/>
              <a:t>Agenda</a:t>
            </a:r>
          </a:p>
          <a:p>
            <a:pPr>
              <a:buNone/>
            </a:pPr>
            <a:endParaRPr lang="en-GB" sz="2400" u="sng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Overview </a:t>
            </a:r>
            <a:r>
              <a:rPr lang="en-GB" sz="2400" dirty="0"/>
              <a:t>of Programme - Maeve Hamilton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Performance </a:t>
            </a:r>
            <a:r>
              <a:rPr lang="en-GB" sz="2400" dirty="0"/>
              <a:t>Indicators - Clare Fay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Simplified </a:t>
            </a:r>
            <a:r>
              <a:rPr lang="en-GB" sz="2400" dirty="0"/>
              <a:t>Costs Funding Model - Maeve Hamilton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Application </a:t>
            </a:r>
            <a:r>
              <a:rPr lang="en-GB" sz="2400" dirty="0"/>
              <a:t>Process - Gareth Dillon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Questions </a:t>
            </a:r>
            <a:r>
              <a:rPr lang="en-GB" sz="2400" dirty="0"/>
              <a:t>and Answers</a:t>
            </a:r>
          </a:p>
        </p:txBody>
      </p:sp>
    </p:spTree>
    <p:extLst>
      <p:ext uri="{BB962C8B-B14F-4D97-AF65-F5344CB8AC3E}">
        <p14:creationId xmlns:p14="http://schemas.microsoft.com/office/powerpoint/2010/main" val="21973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5807" y="-540921"/>
            <a:ext cx="9144000" cy="442607"/>
          </a:xfrm>
        </p:spPr>
        <p:txBody>
          <a:bodyPr>
            <a:normAutofit/>
          </a:bodyPr>
          <a:lstStyle/>
          <a:p>
            <a:r>
              <a:rPr lang="en-GB" sz="2000" dirty="0"/>
              <a:t>Proposed Call 3 Simplified Cost </a:t>
            </a:r>
            <a:r>
              <a:rPr lang="en-GB" sz="2000" dirty="0" smtClean="0"/>
              <a:t>Rates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7179" y="1463040"/>
            <a:ext cx="107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/>
              <a:t>Proposed Call 3 Simplified Cost Rates</a:t>
            </a:r>
          </a:p>
        </p:txBody>
      </p:sp>
      <p:graphicFrame>
        <p:nvGraphicFramePr>
          <p:cNvPr id="2" name="Table 1" descr="This table shows examples of roles, full time direct staff annual salary costs plus 40% flat rate uplift and rounded hourly rate for the following three simplified cost categories:&#10;&#10;Direct Support (Learner Assistant, Tutor Assistant and Translator), £28,000, £16.20;&#10;&#10;Direct Implementation (Tutor (Internal and external/procured), Trainer, Instructor, Mentor, Employment Officer, Employability Training Officer, Youth Worker, Supported Employment Officer, Family Liaison Officer), £41,000, £23.80;&#10;&#10;Direct Specialist / Management (Project Manager, Operations Manager, Training Manager, Service Manager, Quality Assurance Manager, Regional Support Manager, Educational Manager, Curriculum Development Manager), £63,500, £36.90.&#10;&#10;" title="Proposed Call 3 Simplified Cost Rat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8111"/>
              </p:ext>
            </p:extLst>
          </p:nvPr>
        </p:nvGraphicFramePr>
        <p:xfrm>
          <a:off x="1625599" y="2012916"/>
          <a:ext cx="9731829" cy="383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794">
                  <a:extLst>
                    <a:ext uri="{9D8B030D-6E8A-4147-A177-3AD203B41FA5}">
                      <a16:colId xmlns="" xmlns:a16="http://schemas.microsoft.com/office/drawing/2014/main" val="1414145206"/>
                    </a:ext>
                  </a:extLst>
                </a:gridCol>
                <a:gridCol w="3778921">
                  <a:extLst>
                    <a:ext uri="{9D8B030D-6E8A-4147-A177-3AD203B41FA5}">
                      <a16:colId xmlns="" xmlns:a16="http://schemas.microsoft.com/office/drawing/2014/main" val="1481090174"/>
                    </a:ext>
                  </a:extLst>
                </a:gridCol>
                <a:gridCol w="1865270">
                  <a:extLst>
                    <a:ext uri="{9D8B030D-6E8A-4147-A177-3AD203B41FA5}">
                      <a16:colId xmlns="" xmlns:a16="http://schemas.microsoft.com/office/drawing/2014/main" val="1434434415"/>
                    </a:ext>
                  </a:extLst>
                </a:gridCol>
                <a:gridCol w="2060844">
                  <a:extLst>
                    <a:ext uri="{9D8B030D-6E8A-4147-A177-3AD203B41FA5}">
                      <a16:colId xmlns="" xmlns:a16="http://schemas.microsoft.com/office/drawing/2014/main" val="2446650449"/>
                    </a:ext>
                  </a:extLst>
                </a:gridCol>
              </a:tblGrid>
              <a:tr h="906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Simplified Cost Category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Example of roles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Full-Time Direct Staff Annual Salary Costs + 40% flat rate uplift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Rounded Hourly rate for Direct Staff working Part-Time on the Project + 40% flat rate uplift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extLst>
                  <a:ext uri="{0D108BD9-81ED-4DB2-BD59-A6C34878D82A}">
                    <a16:rowId xmlns="" xmlns:a16="http://schemas.microsoft.com/office/drawing/2014/main" val="3065332993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Direct Support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 dirty="0" smtClean="0">
                          <a:effectLst/>
                        </a:rPr>
                        <a:t>Learner </a:t>
                      </a:r>
                      <a:r>
                        <a:rPr lang="en-GB" sz="1200" spc="0" dirty="0">
                          <a:effectLst/>
                        </a:rPr>
                        <a:t>Assistant, Tutor </a:t>
                      </a:r>
                      <a:r>
                        <a:rPr lang="en-GB" sz="1200" spc="0" dirty="0" smtClean="0">
                          <a:effectLst/>
                        </a:rPr>
                        <a:t>Assistant and </a:t>
                      </a:r>
                      <a:r>
                        <a:rPr lang="en-GB" sz="1200" spc="0" dirty="0">
                          <a:effectLst/>
                        </a:rPr>
                        <a:t>Translator.</a:t>
                      </a:r>
                      <a:endParaRPr lang="en-GB" sz="1200" spc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 dirty="0">
                          <a:effectLst/>
                        </a:rPr>
                        <a:t>£28,000</a:t>
                      </a:r>
                      <a:endParaRPr lang="en-GB" sz="1200" spc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£</a:t>
                      </a:r>
                      <a:r>
                        <a:rPr lang="en-GB" sz="1200" spc="0" dirty="0" smtClean="0">
                          <a:effectLst/>
                        </a:rPr>
                        <a:t>16.20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extLst>
                  <a:ext uri="{0D108BD9-81ED-4DB2-BD59-A6C34878D82A}">
                    <a16:rowId xmlns="" xmlns:a16="http://schemas.microsoft.com/office/drawing/2014/main" val="463265395"/>
                  </a:ext>
                </a:extLst>
              </a:tr>
              <a:tr h="11378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>
                          <a:effectLst/>
                        </a:rPr>
                        <a:t>Direct Implementation</a:t>
                      </a:r>
                      <a:endParaRPr lang="en-GB" sz="1200" spc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 dirty="0">
                          <a:effectLst/>
                        </a:rPr>
                        <a:t>Tutor (Internal and external/procured), Trainer, Instructor, Mentor, Employment Officer, Employability Training Officer, Youth Worker, Supported Employment Officer, Family Liaison Officer.</a:t>
                      </a:r>
                      <a:endParaRPr lang="en-GB" sz="1200" spc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 dirty="0">
                          <a:effectLst/>
                        </a:rPr>
                        <a:t>£41,000</a:t>
                      </a:r>
                      <a:endParaRPr lang="en-GB" sz="1200" spc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£</a:t>
                      </a:r>
                      <a:r>
                        <a:rPr lang="en-GB" sz="1200" spc="0" dirty="0" smtClean="0">
                          <a:effectLst/>
                        </a:rPr>
                        <a:t>23.80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extLst>
                  <a:ext uri="{0D108BD9-81ED-4DB2-BD59-A6C34878D82A}">
                    <a16:rowId xmlns="" xmlns:a16="http://schemas.microsoft.com/office/drawing/2014/main" val="3569512168"/>
                  </a:ext>
                </a:extLst>
              </a:tr>
              <a:tr h="1161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>
                          <a:effectLst/>
                        </a:rPr>
                        <a:t>Direct Specialist/</a:t>
                      </a:r>
                      <a:endParaRPr lang="en-GB" sz="1200" spc="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>
                          <a:effectLst/>
                        </a:rPr>
                        <a:t>Management</a:t>
                      </a:r>
                      <a:endParaRPr lang="en-GB" sz="1200" spc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 dirty="0">
                          <a:effectLst/>
                        </a:rPr>
                        <a:t>Project Manager, Operations Manager, Training Manager, Service Manager, Quality Assurance Manager, Regional Support Manager, </a:t>
                      </a:r>
                      <a:r>
                        <a:rPr lang="en-GB" sz="1200" spc="0" dirty="0" smtClean="0">
                          <a:effectLst/>
                        </a:rPr>
                        <a:t>Behavioural</a:t>
                      </a:r>
                      <a:r>
                        <a:rPr lang="en-GB" sz="1200" spc="0" baseline="0" dirty="0" smtClean="0">
                          <a:effectLst/>
                        </a:rPr>
                        <a:t> Therapist, </a:t>
                      </a:r>
                      <a:r>
                        <a:rPr lang="en-GB" sz="1200" spc="0" dirty="0" smtClean="0">
                          <a:effectLst/>
                        </a:rPr>
                        <a:t>Educational </a:t>
                      </a:r>
                      <a:r>
                        <a:rPr lang="en-GB" sz="1200" spc="0" dirty="0">
                          <a:effectLst/>
                        </a:rPr>
                        <a:t>Manager, Curriculum Development Manager</a:t>
                      </a:r>
                      <a:endParaRPr lang="en-GB" sz="1200" spc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spc="0" dirty="0">
                          <a:effectLst/>
                        </a:rPr>
                        <a:t>£</a:t>
                      </a:r>
                      <a:r>
                        <a:rPr lang="en-GB" sz="1200" spc="0" dirty="0" smtClean="0">
                          <a:effectLst/>
                        </a:rPr>
                        <a:t>63,500 </a:t>
                      </a:r>
                      <a:endParaRPr lang="en-GB" sz="1200" spc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spc="0" dirty="0">
                          <a:effectLst/>
                        </a:rPr>
                        <a:t>£36.90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1" marR="42231" marT="0" marB="0"/>
                </a:tc>
                <a:extLst>
                  <a:ext uri="{0D108BD9-81ED-4DB2-BD59-A6C34878D82A}">
                    <a16:rowId xmlns="" xmlns:a16="http://schemas.microsoft.com/office/drawing/2014/main" val="255920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8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807" y="-635001"/>
            <a:ext cx="9144000" cy="463413"/>
          </a:xfrm>
        </p:spPr>
        <p:txBody>
          <a:bodyPr/>
          <a:lstStyle/>
          <a:p>
            <a:r>
              <a:rPr lang="en-US" sz="2000" dirty="0"/>
              <a:t>Application </a:t>
            </a:r>
            <a:r>
              <a:rPr lang="en-US" sz="2000" dirty="0" smtClean="0"/>
              <a:t>Process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33190" y="1885709"/>
            <a:ext cx="9537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/>
              <a:t>Application Process</a:t>
            </a:r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Gareth Dillon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230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907" y="-882130"/>
            <a:ext cx="9144000" cy="614966"/>
          </a:xfrm>
        </p:spPr>
        <p:txBody>
          <a:bodyPr/>
          <a:lstStyle/>
          <a:p>
            <a:r>
              <a:rPr lang="en-US" sz="2000" dirty="0"/>
              <a:t>Call 3 </a:t>
            </a:r>
            <a:r>
              <a:rPr lang="en-GB" sz="2000" dirty="0"/>
              <a:t>Application </a:t>
            </a:r>
            <a:r>
              <a:rPr lang="en-GB" sz="2000" dirty="0" smtClean="0"/>
              <a:t>Process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88136" y="1728216"/>
            <a:ext cx="99761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Call 3 </a:t>
            </a:r>
            <a:r>
              <a:rPr lang="en-GB" b="1" dirty="0"/>
              <a:t>Application Process</a:t>
            </a:r>
          </a:p>
          <a:p>
            <a:endParaRPr lang="en-GB" b="1" u="sng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Single </a:t>
            </a:r>
            <a:r>
              <a:rPr lang="en-GB" dirty="0"/>
              <a:t>stage competitive grant process;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Builds </a:t>
            </a:r>
            <a:r>
              <a:rPr lang="en-GB" dirty="0"/>
              <a:t>on and simplifies the application form and guidance from Call 2;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Single </a:t>
            </a:r>
            <a:r>
              <a:rPr lang="en-GB" dirty="0"/>
              <a:t>application form per each of </a:t>
            </a:r>
            <a:r>
              <a:rPr lang="en-GB" dirty="0" smtClean="0"/>
              <a:t>four Thematic Objectives;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Simplified </a:t>
            </a:r>
            <a:r>
              <a:rPr lang="en-GB" dirty="0"/>
              <a:t>form split into </a:t>
            </a:r>
            <a:r>
              <a:rPr lang="en-GB" dirty="0" smtClean="0"/>
              <a:t>seven </a:t>
            </a:r>
            <a:r>
              <a:rPr lang="en-GB" dirty="0"/>
              <a:t>sections and supporting guidance;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Only </a:t>
            </a:r>
            <a:r>
              <a:rPr lang="en-GB" dirty="0"/>
              <a:t>electronic applications will be considered;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Call </a:t>
            </a:r>
            <a:r>
              <a:rPr lang="en-GB" dirty="0"/>
              <a:t>3 will be open for applications for a </a:t>
            </a:r>
            <a:r>
              <a:rPr lang="en-GB" b="1" u="sng" dirty="0" smtClean="0"/>
              <a:t>four </a:t>
            </a:r>
            <a:r>
              <a:rPr lang="en-GB" b="1" u="sng" dirty="0"/>
              <a:t>week period</a:t>
            </a:r>
            <a:r>
              <a:rPr lang="en-GB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897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500" y="-793928"/>
            <a:ext cx="9144000" cy="526764"/>
          </a:xfrm>
        </p:spPr>
        <p:txBody>
          <a:bodyPr>
            <a:normAutofit/>
          </a:bodyPr>
          <a:lstStyle/>
          <a:p>
            <a:r>
              <a:rPr lang="en-GB" sz="2000" dirty="0"/>
              <a:t>Call 3 Application Process </a:t>
            </a:r>
            <a:r>
              <a:rPr lang="en-GB" sz="2000" dirty="0" smtClean="0"/>
              <a:t>continued (1)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08176" y="1655064"/>
            <a:ext cx="9577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/>
              <a:t>Call 3 Application Process Cont’d</a:t>
            </a:r>
          </a:p>
          <a:p>
            <a:pPr algn="ctr">
              <a:buNone/>
            </a:pPr>
            <a:endParaRPr lang="en-GB" b="1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Applicants </a:t>
            </a:r>
            <a:r>
              <a:rPr lang="en-GB" dirty="0"/>
              <a:t>are strongly advised to read the guidance and Operating Programme before completing the application form;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Revised </a:t>
            </a:r>
            <a:r>
              <a:rPr lang="en-GB" dirty="0"/>
              <a:t>scoring matrix underpinned by VFM, performance indicators and approach to project management;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Only </a:t>
            </a:r>
            <a:r>
              <a:rPr lang="en-GB" dirty="0"/>
              <a:t>information contained in application and requested attachments will be considered during the assessment process;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Responsibility </a:t>
            </a:r>
            <a:r>
              <a:rPr lang="en-GB" dirty="0"/>
              <a:t>of applicants to complete all sections in sufficient detail and attach all requested supporting documentation;</a:t>
            </a:r>
          </a:p>
        </p:txBody>
      </p:sp>
    </p:spTree>
    <p:extLst>
      <p:ext uri="{BB962C8B-B14F-4D97-AF65-F5344CB8AC3E}">
        <p14:creationId xmlns:p14="http://schemas.microsoft.com/office/powerpoint/2010/main" val="31280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907" y="-609600"/>
            <a:ext cx="9144000" cy="492194"/>
          </a:xfrm>
        </p:spPr>
        <p:txBody>
          <a:bodyPr>
            <a:normAutofit/>
          </a:bodyPr>
          <a:lstStyle/>
          <a:p>
            <a:r>
              <a:rPr lang="en-GB" sz="2000" dirty="0"/>
              <a:t>Call 3 Application Process </a:t>
            </a:r>
            <a:r>
              <a:rPr lang="en-GB" sz="2000" dirty="0" smtClean="0"/>
              <a:t>continued (2)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79576" y="1682496"/>
            <a:ext cx="9866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/>
              <a:t>Call 3 Application Process Cont’d</a:t>
            </a:r>
          </a:p>
          <a:p>
            <a:pPr>
              <a:buNone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Once </a:t>
            </a:r>
            <a:r>
              <a:rPr lang="en-GB" sz="2000" dirty="0"/>
              <a:t>an application has been submitted, no amendments or further documentation can be added in support of that </a:t>
            </a:r>
            <a:r>
              <a:rPr lang="en-GB" sz="2000" dirty="0" smtClean="0"/>
              <a:t>application;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Applications </a:t>
            </a:r>
            <a:r>
              <a:rPr lang="en-GB" sz="2000" dirty="0"/>
              <a:t>meeting the </a:t>
            </a:r>
            <a:r>
              <a:rPr lang="en-GB" sz="2000" u="sng" dirty="0"/>
              <a:t>minimum threshold in each section </a:t>
            </a:r>
            <a:r>
              <a:rPr lang="en-GB" sz="2000" dirty="0"/>
              <a:t>will be ranked in order of merit</a:t>
            </a:r>
            <a:r>
              <a:rPr lang="en-GB" sz="2000" dirty="0" smtClean="0"/>
              <a:t>;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CFSP - single </a:t>
            </a:r>
            <a:r>
              <a:rPr lang="en-GB" sz="2000" dirty="0"/>
              <a:t>award per each of the </a:t>
            </a:r>
            <a:r>
              <a:rPr lang="en-GB" sz="2000" dirty="0" smtClean="0"/>
              <a:t>six </a:t>
            </a:r>
            <a:r>
              <a:rPr lang="en-GB" sz="2000" dirty="0"/>
              <a:t>contract </a:t>
            </a:r>
            <a:r>
              <a:rPr lang="en-GB" sz="2000" dirty="0" smtClean="0"/>
              <a:t>areas; and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PEACE IV / PEACE </a:t>
            </a:r>
            <a:r>
              <a:rPr lang="en-GB" sz="2000" dirty="0"/>
              <a:t>PLUS </a:t>
            </a:r>
            <a:r>
              <a:rPr lang="en-GB" sz="2000" dirty="0" smtClean="0"/>
              <a:t>funding.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7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807" y="-736601"/>
            <a:ext cx="9144000" cy="565013"/>
          </a:xfrm>
        </p:spPr>
        <p:txBody>
          <a:bodyPr>
            <a:normAutofit/>
          </a:bodyPr>
          <a:lstStyle/>
          <a:p>
            <a:r>
              <a:rPr lang="en-GB" sz="2000" dirty="0"/>
              <a:t>Call 3 Application Process continued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3856" y="1719072"/>
            <a:ext cx="99761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Changes to Scoring Matrix - Finance and Equality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Assessment Panels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Match Funding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Advance Payments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Estimated budget £46m (Subject to exchange rate)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NVQ Level 1 </a:t>
            </a:r>
            <a:r>
              <a:rPr lang="en-GB" dirty="0" smtClean="0"/>
              <a:t>and </a:t>
            </a:r>
            <a:r>
              <a:rPr lang="en-GB" dirty="0"/>
              <a:t>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Soft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0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578484"/>
            <a:ext cx="9144000" cy="473242"/>
          </a:xfrm>
        </p:spPr>
        <p:txBody>
          <a:bodyPr>
            <a:normAutofit/>
          </a:bodyPr>
          <a:lstStyle/>
          <a:p>
            <a:r>
              <a:rPr lang="en-GB" sz="2000" dirty="0"/>
              <a:t>High Level </a:t>
            </a:r>
            <a:r>
              <a:rPr lang="en-GB" sz="2000" dirty="0" smtClean="0"/>
              <a:t>Timetable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88136" y="1581476"/>
            <a:ext cx="101772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b="1" dirty="0"/>
              <a:t>High Level Timetable</a:t>
            </a:r>
          </a:p>
          <a:p>
            <a:pPr>
              <a:lnSpc>
                <a:spcPct val="150000"/>
              </a:lnSpc>
            </a:pPr>
            <a:r>
              <a:rPr lang="en-GB" dirty="0"/>
              <a:t>Call 3 will open to applications at </a:t>
            </a:r>
            <a:r>
              <a:rPr lang="en-GB" b="1" dirty="0"/>
              <a:t>10.00am</a:t>
            </a:r>
            <a:r>
              <a:rPr lang="en-GB" dirty="0"/>
              <a:t> on </a:t>
            </a:r>
            <a:r>
              <a:rPr lang="en-GB" b="1" dirty="0"/>
              <a:t>14 June 2021</a:t>
            </a:r>
          </a:p>
          <a:p>
            <a:pPr>
              <a:lnSpc>
                <a:spcPct val="150000"/>
              </a:lnSpc>
            </a:pPr>
            <a:r>
              <a:rPr lang="en-GB" dirty="0"/>
              <a:t>The call will be open for </a:t>
            </a:r>
            <a:r>
              <a:rPr lang="en-GB" u="sng" dirty="0" smtClean="0"/>
              <a:t>four </a:t>
            </a:r>
            <a:r>
              <a:rPr lang="en-GB" u="sng" dirty="0"/>
              <a:t>weeks</a:t>
            </a:r>
          </a:p>
          <a:p>
            <a:pPr>
              <a:lnSpc>
                <a:spcPct val="150000"/>
              </a:lnSpc>
            </a:pPr>
            <a:r>
              <a:rPr lang="en-GB" dirty="0"/>
              <a:t>Call 3 will close to applications at </a:t>
            </a:r>
            <a:r>
              <a:rPr lang="en-GB" b="1" dirty="0"/>
              <a:t>12 noon </a:t>
            </a:r>
            <a:r>
              <a:rPr lang="en-GB" dirty="0"/>
              <a:t>on </a:t>
            </a:r>
            <a:r>
              <a:rPr lang="en-GB" b="1" dirty="0"/>
              <a:t>9 July 2021</a:t>
            </a:r>
          </a:p>
          <a:p>
            <a:pPr>
              <a:lnSpc>
                <a:spcPct val="150000"/>
              </a:lnSpc>
            </a:pPr>
            <a:r>
              <a:rPr lang="en-GB" dirty="0"/>
              <a:t>The Call 3 application forms and guidance notes will be available to download </a:t>
            </a:r>
            <a:r>
              <a:rPr lang="en-GB" dirty="0" smtClean="0"/>
              <a:t>via the </a:t>
            </a:r>
            <a:r>
              <a:rPr lang="en-GB" u="sng" dirty="0" smtClean="0">
                <a:hlinkClick r:id="rId4"/>
              </a:rPr>
              <a:t>DfE website</a:t>
            </a:r>
            <a:endParaRPr lang="en-GB" u="sng" dirty="0"/>
          </a:p>
          <a:p>
            <a:pPr>
              <a:lnSpc>
                <a:spcPct val="150000"/>
              </a:lnSpc>
            </a:pPr>
            <a:r>
              <a:rPr lang="en-GB" u="sng" dirty="0"/>
              <a:t>Applicants must familiarise themselves with the guidance notes and ESF Operational Programme </a:t>
            </a:r>
            <a:r>
              <a:rPr lang="en-GB" b="1" u="sng" dirty="0"/>
              <a:t>BEFORE</a:t>
            </a:r>
            <a:r>
              <a:rPr lang="en-GB" u="sng" dirty="0"/>
              <a:t> completing the application form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 separate application form will be available for each of the </a:t>
            </a:r>
            <a:r>
              <a:rPr lang="en-GB" dirty="0" smtClean="0"/>
              <a:t>four </a:t>
            </a:r>
            <a:r>
              <a:rPr lang="en-GB" dirty="0"/>
              <a:t>Thematic Objectives </a:t>
            </a:r>
          </a:p>
          <a:p>
            <a:pPr>
              <a:lnSpc>
                <a:spcPct val="150000"/>
              </a:lnSpc>
            </a:pPr>
            <a:r>
              <a:rPr lang="en-GB" dirty="0"/>
              <a:t>Choose the correct application form for the Thematic Objective you are applying under</a:t>
            </a:r>
          </a:p>
        </p:txBody>
      </p:sp>
    </p:spTree>
    <p:extLst>
      <p:ext uri="{BB962C8B-B14F-4D97-AF65-F5344CB8AC3E}">
        <p14:creationId xmlns:p14="http://schemas.microsoft.com/office/powerpoint/2010/main" val="8108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-503987"/>
            <a:ext cx="9144000" cy="354230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Application </a:t>
            </a:r>
            <a:r>
              <a:rPr lang="en-GB" sz="2000" dirty="0" smtClean="0"/>
              <a:t>Eligibility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08176" y="1728216"/>
            <a:ext cx="959002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b="1" dirty="0"/>
              <a:t>Application Eligibility</a:t>
            </a:r>
          </a:p>
          <a:p>
            <a:pPr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All applications </a:t>
            </a:r>
            <a:r>
              <a:rPr lang="en-GB" b="1" u="sng" dirty="0"/>
              <a:t>MUST</a:t>
            </a:r>
            <a:r>
              <a:rPr lang="en-GB" dirty="0"/>
              <a:t> be submitted via email to </a:t>
            </a:r>
            <a:r>
              <a:rPr lang="en-GB" dirty="0">
                <a:solidFill>
                  <a:srgbClr val="CC00CC"/>
                </a:solidFill>
                <a:hlinkClick r:id="rId4"/>
              </a:rPr>
              <a:t>esfcall3@economy-ni.gov.uk</a:t>
            </a:r>
            <a:r>
              <a:rPr lang="en-GB" dirty="0">
                <a:solidFill>
                  <a:srgbClr val="CC00CC"/>
                </a:solidFill>
              </a:rPr>
              <a:t> </a:t>
            </a:r>
            <a:r>
              <a:rPr lang="en-GB" dirty="0"/>
              <a:t>before 12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noon on 9 July 2021 </a:t>
            </a:r>
          </a:p>
          <a:p>
            <a:pPr>
              <a:lnSpc>
                <a:spcPct val="150000"/>
              </a:lnSpc>
            </a:pPr>
            <a:r>
              <a:rPr lang="en-GB" b="1" u="sng" dirty="0"/>
              <a:t>ALL</a:t>
            </a:r>
            <a:r>
              <a:rPr lang="en-GB" dirty="0"/>
              <a:t> questions in </a:t>
            </a:r>
            <a:r>
              <a:rPr lang="en-GB" b="1" u="sng" dirty="0"/>
              <a:t>ALL</a:t>
            </a:r>
            <a:r>
              <a:rPr lang="en-GB" dirty="0"/>
              <a:t> sections </a:t>
            </a:r>
            <a:r>
              <a:rPr lang="en-GB" b="1" u="sng" dirty="0"/>
              <a:t>MUST</a:t>
            </a:r>
            <a:r>
              <a:rPr lang="en-GB" dirty="0"/>
              <a:t> be completed</a:t>
            </a:r>
          </a:p>
          <a:p>
            <a:pPr>
              <a:lnSpc>
                <a:spcPct val="150000"/>
              </a:lnSpc>
            </a:pPr>
            <a:r>
              <a:rPr lang="en-GB" dirty="0"/>
              <a:t>Answers must be in the English language and costs in pounds sterling</a:t>
            </a:r>
          </a:p>
          <a:p>
            <a:pPr>
              <a:lnSpc>
                <a:spcPct val="150000"/>
              </a:lnSpc>
            </a:pPr>
            <a:r>
              <a:rPr lang="en-GB" b="1" u="sng" dirty="0"/>
              <a:t>ALL</a:t>
            </a:r>
            <a:r>
              <a:rPr lang="en-GB" dirty="0"/>
              <a:t> requested documentation </a:t>
            </a:r>
            <a:r>
              <a:rPr lang="en-GB" b="1" u="sng" dirty="0"/>
              <a:t>MUST</a:t>
            </a:r>
            <a:r>
              <a:rPr lang="en-GB" dirty="0"/>
              <a:t> be included with your application</a:t>
            </a:r>
          </a:p>
          <a:p>
            <a:pPr>
              <a:lnSpc>
                <a:spcPct val="150000"/>
              </a:lnSpc>
            </a:pPr>
            <a:r>
              <a:rPr lang="en-GB" dirty="0"/>
              <a:t>Applicants </a:t>
            </a:r>
            <a:r>
              <a:rPr lang="en-GB" b="1" u="sng" dirty="0"/>
              <a:t>MAY NOT</a:t>
            </a:r>
            <a:r>
              <a:rPr lang="en-GB" b="1" dirty="0"/>
              <a:t> </a:t>
            </a:r>
            <a:r>
              <a:rPr lang="en-GB" dirty="0"/>
              <a:t>amend or further develop their application once submitted</a:t>
            </a:r>
          </a:p>
          <a:p>
            <a:pPr>
              <a:lnSpc>
                <a:spcPct val="150000"/>
              </a:lnSpc>
            </a:pPr>
            <a:r>
              <a:rPr lang="en-GB" dirty="0"/>
              <a:t>Application form must be signed by a </a:t>
            </a:r>
            <a:r>
              <a:rPr lang="en-GB" dirty="0" smtClean="0"/>
              <a:t>duly authorised person </a:t>
            </a:r>
            <a:r>
              <a:rPr lang="en-GB" dirty="0"/>
              <a:t>on behalf of the organisation</a:t>
            </a:r>
          </a:p>
          <a:p>
            <a:pPr>
              <a:lnSpc>
                <a:spcPct val="150000"/>
              </a:lnSpc>
            </a:pPr>
            <a:r>
              <a:rPr lang="en-GB" dirty="0"/>
              <a:t>Signature can be </a:t>
            </a:r>
            <a:r>
              <a:rPr lang="en-GB" b="1" u="sng" dirty="0"/>
              <a:t>Electronic and/or typed name and role in organisation</a:t>
            </a:r>
          </a:p>
        </p:txBody>
      </p:sp>
    </p:spTree>
    <p:extLst>
      <p:ext uri="{BB962C8B-B14F-4D97-AF65-F5344CB8AC3E}">
        <p14:creationId xmlns:p14="http://schemas.microsoft.com/office/powerpoint/2010/main" val="13011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873657"/>
            <a:ext cx="9144000" cy="482600"/>
          </a:xfrm>
        </p:spPr>
        <p:txBody>
          <a:bodyPr/>
          <a:lstStyle/>
          <a:p>
            <a:r>
              <a:rPr lang="en-GB" sz="2000" dirty="0"/>
              <a:t>Assessment of </a:t>
            </a:r>
            <a:r>
              <a:rPr lang="en-GB" sz="2000" dirty="0" smtClean="0"/>
              <a:t>Applications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8720" y="1581476"/>
            <a:ext cx="10067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b="1" dirty="0"/>
              <a:t>Assessment of </a:t>
            </a:r>
            <a:r>
              <a:rPr lang="en-GB" b="1" dirty="0" smtClean="0"/>
              <a:t>Applications</a:t>
            </a:r>
          </a:p>
          <a:p>
            <a:pPr algn="ctr">
              <a:lnSpc>
                <a:spcPct val="150000"/>
              </a:lnSpc>
              <a:buNone/>
            </a:pPr>
            <a:endParaRPr lang="en-GB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Initial sift by Call 3 team to ensure all questions answered, word count observed, documents attached and signed application submitted in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An assessment panel will be established for each of the </a:t>
            </a:r>
            <a:r>
              <a:rPr lang="en-GB" dirty="0" smtClean="0"/>
              <a:t>four </a:t>
            </a:r>
            <a:r>
              <a:rPr lang="en-GB" dirty="0"/>
              <a:t>Thematic Objectives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Applications must achieve a minimum threshold score in each section of the application form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Applications will be ranked in order of their overall mark for each Thematic Objective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Call 3 Team will undertake robust due diligence checks in advance of formal Letter of Offer</a:t>
            </a:r>
          </a:p>
        </p:txBody>
      </p:sp>
    </p:spTree>
    <p:extLst>
      <p:ext uri="{BB962C8B-B14F-4D97-AF65-F5344CB8AC3E}">
        <p14:creationId xmlns:p14="http://schemas.microsoft.com/office/powerpoint/2010/main" val="22613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0"/>
            <a:ext cx="12192000" cy="6886280"/>
          </a:xfrm>
        </p:spPr>
      </p:pic>
      <p:pic>
        <p:nvPicPr>
          <p:cNvPr id="5" name="Picture 4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78712" y="-747564"/>
            <a:ext cx="10515600" cy="42438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Call 3 Budget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90413" y="1346663"/>
            <a:ext cx="105616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Call 3 Budget</a:t>
            </a:r>
          </a:p>
          <a:p>
            <a:endParaRPr lang="en-US" sz="2400" dirty="0"/>
          </a:p>
          <a:p>
            <a:r>
              <a:rPr lang="en-GB" dirty="0" smtClean="0"/>
              <a:t>The </a:t>
            </a:r>
            <a:r>
              <a:rPr lang="en-GB" dirty="0"/>
              <a:t>Call 3 budget is established </a:t>
            </a:r>
            <a:r>
              <a:rPr lang="en-GB" dirty="0" smtClean="0"/>
              <a:t>by Thematic </a:t>
            </a:r>
            <a:r>
              <a:rPr lang="en-GB" dirty="0"/>
              <a:t>Objective as </a:t>
            </a:r>
            <a:r>
              <a:rPr lang="en-GB" dirty="0" smtClean="0"/>
              <a:t>follows:</a:t>
            </a:r>
            <a:endParaRPr lang="en-GB" dirty="0"/>
          </a:p>
          <a:p>
            <a:r>
              <a:rPr lang="en-GB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Unemployed </a:t>
            </a:r>
            <a:r>
              <a:rPr lang="en-GB" dirty="0"/>
              <a:t>and Economically </a:t>
            </a:r>
            <a:r>
              <a:rPr lang="en-GB" dirty="0" smtClean="0"/>
              <a:t>Inactive - </a:t>
            </a:r>
            <a:r>
              <a:rPr lang="en-GB" dirty="0"/>
              <a:t>29%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NEET - </a:t>
            </a:r>
            <a:r>
              <a:rPr lang="en-GB" dirty="0"/>
              <a:t>20%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People </a:t>
            </a:r>
            <a:r>
              <a:rPr lang="en-GB" dirty="0"/>
              <a:t>with a </a:t>
            </a:r>
            <a:r>
              <a:rPr lang="en-GB" dirty="0" smtClean="0"/>
              <a:t>Disability - </a:t>
            </a:r>
            <a:r>
              <a:rPr lang="en-GB" dirty="0"/>
              <a:t>42%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Community </a:t>
            </a:r>
            <a:r>
              <a:rPr lang="en-GB" dirty="0"/>
              <a:t>Family Support </a:t>
            </a:r>
            <a:r>
              <a:rPr lang="en-GB" dirty="0" smtClean="0"/>
              <a:t>Programme - </a:t>
            </a:r>
            <a:r>
              <a:rPr lang="en-GB" dirty="0"/>
              <a:t>9%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final allocations for each Thematic Objective will be determined by the take up of available budget for each Thematic Objective by successful </a:t>
            </a:r>
            <a:r>
              <a:rPr lang="en-GB" dirty="0" smtClean="0"/>
              <a:t>applicants. Should </a:t>
            </a:r>
            <a:r>
              <a:rPr lang="en-GB" dirty="0"/>
              <a:t>one or more Thematic Objective be undersubscribed by successful applicants, the balance budget may be shared between any oversubscribed Thematic Objectives using the high level allocations set out above</a:t>
            </a:r>
            <a:endParaRPr lang="en-GB" strike="sngStrike" dirty="0"/>
          </a:p>
        </p:txBody>
      </p:sp>
    </p:spTree>
    <p:extLst>
      <p:ext uri="{BB962C8B-B14F-4D97-AF65-F5344CB8AC3E}">
        <p14:creationId xmlns:p14="http://schemas.microsoft.com/office/powerpoint/2010/main" val="303832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854765"/>
            <a:ext cx="9144000" cy="45873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2200" dirty="0"/>
              <a:t>Programme </a:t>
            </a:r>
            <a:r>
              <a:rPr lang="en-GB" sz="2200" dirty="0" smtClean="0"/>
              <a:t>Overview presented by Maeve Hamilton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705807" y="1841500"/>
            <a:ext cx="89603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Programme Overview</a:t>
            </a:r>
          </a:p>
          <a:p>
            <a:pPr algn="ctr"/>
            <a:endParaRPr lang="en-US" sz="4400" dirty="0"/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Maeve Hamilton</a:t>
            </a:r>
          </a:p>
        </p:txBody>
      </p:sp>
    </p:spTree>
    <p:extLst>
      <p:ext uri="{BB962C8B-B14F-4D97-AF65-F5344CB8AC3E}">
        <p14:creationId xmlns:p14="http://schemas.microsoft.com/office/powerpoint/2010/main" val="38118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73100"/>
            <a:ext cx="9144000" cy="480022"/>
          </a:xfrm>
        </p:spPr>
        <p:txBody>
          <a:bodyPr/>
          <a:lstStyle/>
          <a:p>
            <a:r>
              <a:rPr lang="en-GB" sz="2000" kern="0" dirty="0">
                <a:solidFill>
                  <a:srgbClr val="000000"/>
                </a:solidFill>
                <a:latin typeface="Arial"/>
              </a:rPr>
              <a:t>Scores and 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Descriptors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0614" y="1346663"/>
            <a:ext cx="1080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GB" kern="0" dirty="0">
                <a:solidFill>
                  <a:srgbClr val="000000"/>
                </a:solidFill>
                <a:latin typeface="Arial"/>
              </a:rPr>
              <a:t>Scores and Descriptors</a:t>
            </a:r>
          </a:p>
        </p:txBody>
      </p:sp>
      <p:graphicFrame>
        <p:nvGraphicFramePr>
          <p:cNvPr id="7" name="Table 6" descr="This table provides details of the scores and descriptors as follows:&#10;0: No detail to address the question.&#10;1: Poor detail to address the question.&#10;2: Limited detail to address the question.&#10;3: Acceptable detail to address the question.&#10;4: Good detail to address the question.&#10;5: Excellent detail to address the question." title="Scores and Descripto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15659"/>
              </p:ext>
            </p:extLst>
          </p:nvPr>
        </p:nvGraphicFramePr>
        <p:xfrm>
          <a:off x="2663686" y="1875690"/>
          <a:ext cx="6809087" cy="299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86">
                  <a:extLst>
                    <a:ext uri="{9D8B030D-6E8A-4147-A177-3AD203B41FA5}">
                      <a16:colId xmlns="" xmlns:a16="http://schemas.microsoft.com/office/drawing/2014/main" val="1887016677"/>
                    </a:ext>
                  </a:extLst>
                </a:gridCol>
                <a:gridCol w="5303301">
                  <a:extLst>
                    <a:ext uri="{9D8B030D-6E8A-4147-A177-3AD203B41FA5}">
                      <a16:colId xmlns="" xmlns:a16="http://schemas.microsoft.com/office/drawing/2014/main" val="3350085461"/>
                    </a:ext>
                  </a:extLst>
                </a:gridCol>
              </a:tblGrid>
              <a:tr h="4154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3280494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0" dirty="0" smtClean="0">
                          <a:solidFill>
                            <a:schemeClr val="tx1"/>
                          </a:solidFill>
                          <a:effectLst/>
                        </a:rPr>
                        <a:t>No detail to address the question.</a:t>
                      </a:r>
                      <a:endParaRPr lang="en-GB" sz="1600" spc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5946392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0" dirty="0" smtClean="0">
                          <a:solidFill>
                            <a:schemeClr val="tx1"/>
                          </a:solidFill>
                          <a:effectLst/>
                        </a:rPr>
                        <a:t>Poor detail to address the question.</a:t>
                      </a:r>
                      <a:endParaRPr lang="en-GB" sz="1600" spc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328842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0" dirty="0" smtClean="0">
                          <a:solidFill>
                            <a:schemeClr val="tx1"/>
                          </a:solidFill>
                          <a:effectLst/>
                        </a:rPr>
                        <a:t>Limited detail to address the question.</a:t>
                      </a:r>
                      <a:endParaRPr lang="en-GB" sz="1600" spc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5258768"/>
                  </a:ext>
                </a:extLst>
              </a:tr>
              <a:tr h="50181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0" dirty="0" smtClean="0">
                          <a:solidFill>
                            <a:schemeClr val="tx1"/>
                          </a:solidFill>
                          <a:effectLst/>
                        </a:rPr>
                        <a:t>Acceptable detail to address the question.</a:t>
                      </a:r>
                      <a:endParaRPr lang="en-GB" sz="1600" spc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9062403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0" dirty="0" smtClean="0">
                          <a:solidFill>
                            <a:schemeClr val="tx1"/>
                          </a:solidFill>
                          <a:effectLst/>
                        </a:rPr>
                        <a:t>Good detail to address the question. </a:t>
                      </a:r>
                      <a:endParaRPr lang="en-GB" sz="1600" spc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5803242"/>
                  </a:ext>
                </a:extLst>
              </a:tr>
              <a:tr h="4154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0" dirty="0" smtClean="0">
                          <a:solidFill>
                            <a:schemeClr val="tx1"/>
                          </a:solidFill>
                          <a:effectLst/>
                        </a:rPr>
                        <a:t>Excellent detail to address the question.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81179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6907" y="5063027"/>
            <a:ext cx="984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above will increase proportionately based on the scores allocated to each individual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3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-682221"/>
            <a:ext cx="9144000" cy="510633"/>
          </a:xfrm>
        </p:spPr>
        <p:txBody>
          <a:bodyPr/>
          <a:lstStyle/>
          <a:p>
            <a:r>
              <a:rPr lang="en-GB" sz="2000" dirty="0"/>
              <a:t>Mandatory </a:t>
            </a:r>
            <a:r>
              <a:rPr lang="en-GB" sz="2000" dirty="0" smtClean="0"/>
              <a:t>Attachments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58741" y="1581476"/>
            <a:ext cx="105911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en-GB" sz="2400" b="1" dirty="0"/>
              <a:t>Mandatory Attachments</a:t>
            </a:r>
          </a:p>
          <a:p>
            <a:endParaRPr lang="en-GB" sz="2400" b="1" u="sng" dirty="0"/>
          </a:p>
          <a:p>
            <a:r>
              <a:rPr lang="en-GB" sz="2400" dirty="0"/>
              <a:t>Completed Annexes A and B</a:t>
            </a:r>
          </a:p>
          <a:p>
            <a:endParaRPr lang="en-GB" sz="2400" dirty="0"/>
          </a:p>
          <a:p>
            <a:r>
              <a:rPr lang="en-GB" sz="2400" dirty="0"/>
              <a:t>Signed Equality of Opportunity Statement - Annex C</a:t>
            </a:r>
          </a:p>
          <a:p>
            <a:endParaRPr lang="en-GB" sz="2400" dirty="0"/>
          </a:p>
          <a:p>
            <a:r>
              <a:rPr lang="en-GB" sz="2400" dirty="0"/>
              <a:t>Evidence of ability to manage financial </a:t>
            </a:r>
            <a:r>
              <a:rPr lang="en-GB" sz="2400" dirty="0" smtClean="0"/>
              <a:t>obligations- </a:t>
            </a:r>
            <a:r>
              <a:rPr lang="en-GB" sz="2400" dirty="0" err="1" smtClean="0"/>
              <a:t>Inc</a:t>
            </a:r>
            <a:r>
              <a:rPr lang="en-GB" sz="2400" dirty="0" smtClean="0"/>
              <a:t> direct delivery partners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Attach all documents to the same e-mail as the application form and send to </a:t>
            </a:r>
            <a:r>
              <a:rPr lang="en-GB" sz="2400" dirty="0">
                <a:hlinkClick r:id="rId5"/>
              </a:rPr>
              <a:t>esfcall3@economy-ni.gov.uk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6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807" y="-800101"/>
            <a:ext cx="9144000" cy="516505"/>
          </a:xfrm>
        </p:spPr>
        <p:txBody>
          <a:bodyPr/>
          <a:lstStyle/>
          <a:p>
            <a:r>
              <a:rPr lang="en-GB" sz="2000" dirty="0"/>
              <a:t>Clarification Requests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74643" y="1581476"/>
            <a:ext cx="10559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Clarification Requests </a:t>
            </a:r>
          </a:p>
          <a:p>
            <a:endParaRPr lang="en-GB" sz="2800" dirty="0"/>
          </a:p>
          <a:p>
            <a:r>
              <a:rPr lang="en-GB" sz="2800" dirty="0"/>
              <a:t>Clarification requests pertaining to the Call 3 documentation and/or the call process to be submitted via </a:t>
            </a:r>
            <a:r>
              <a:rPr lang="en-GB" sz="2800" dirty="0">
                <a:hlinkClick r:id="rId5"/>
              </a:rPr>
              <a:t>esfcall3@economy-ni.gov.uk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Clarifications to be submitted no later than </a:t>
            </a:r>
            <a:r>
              <a:rPr lang="en-GB" sz="2800" b="1" u="sng" dirty="0"/>
              <a:t>12 noon 2 July 2021</a:t>
            </a:r>
          </a:p>
          <a:p>
            <a:endParaRPr lang="en-GB" sz="2800" b="1" u="sng" dirty="0"/>
          </a:p>
          <a:p>
            <a:r>
              <a:rPr lang="en-GB" sz="2800" dirty="0"/>
              <a:t>Clarification requests after this date may not be responded to</a:t>
            </a:r>
          </a:p>
          <a:p>
            <a:endParaRPr lang="en-GB" sz="2800" dirty="0"/>
          </a:p>
          <a:p>
            <a:r>
              <a:rPr lang="en-GB" sz="2800" dirty="0"/>
              <a:t>Clarification requests will not be responded to individually</a:t>
            </a:r>
          </a:p>
        </p:txBody>
      </p:sp>
    </p:spTree>
    <p:extLst>
      <p:ext uri="{BB962C8B-B14F-4D97-AF65-F5344CB8AC3E}">
        <p14:creationId xmlns:p14="http://schemas.microsoft.com/office/powerpoint/2010/main" val="42798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807" y="-685801"/>
            <a:ext cx="9144000" cy="465705"/>
          </a:xfrm>
        </p:spPr>
        <p:txBody>
          <a:bodyPr>
            <a:normAutofit/>
          </a:bodyPr>
          <a:lstStyle/>
          <a:p>
            <a:r>
              <a:rPr lang="en-GB" sz="2200" dirty="0"/>
              <a:t>Clarification Requests </a:t>
            </a:r>
            <a:r>
              <a:rPr lang="en-GB" sz="2200" dirty="0" smtClean="0"/>
              <a:t>continued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81476"/>
            <a:ext cx="10021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Clarification Requests Cont’d</a:t>
            </a:r>
          </a:p>
          <a:p>
            <a:endParaRPr lang="en-GB" sz="2400" dirty="0"/>
          </a:p>
          <a:p>
            <a:r>
              <a:rPr lang="en-GB" sz="2400" b="1" dirty="0"/>
              <a:t>Published clarifications shall form part of the application guidance</a:t>
            </a:r>
          </a:p>
          <a:p>
            <a:endParaRPr lang="en-GB" sz="2400" dirty="0"/>
          </a:p>
          <a:p>
            <a:r>
              <a:rPr lang="en-GB" sz="2400" dirty="0"/>
              <a:t>Responsibility of applicants to regularly review FAQ document </a:t>
            </a:r>
            <a:r>
              <a:rPr lang="en-GB" sz="2400" u="sng" dirty="0"/>
              <a:t>and</a:t>
            </a:r>
            <a:r>
              <a:rPr lang="en-GB" sz="2400" dirty="0"/>
              <a:t> before their application is submitted</a:t>
            </a:r>
          </a:p>
          <a:p>
            <a:endParaRPr lang="en-GB" sz="2400" dirty="0"/>
          </a:p>
          <a:p>
            <a:r>
              <a:rPr lang="en-GB" sz="2400" dirty="0"/>
              <a:t>Answers will be published on an FAQ document on </a:t>
            </a:r>
            <a:r>
              <a:rPr lang="en-GB" sz="2400" dirty="0" smtClean="0"/>
              <a:t>the </a:t>
            </a:r>
            <a:r>
              <a:rPr lang="en-GB" sz="2400" u="sng" dirty="0" smtClean="0">
                <a:hlinkClick r:id="rId5"/>
              </a:rPr>
              <a:t>DfE website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23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807" y="-622301"/>
            <a:ext cx="9144000" cy="450713"/>
          </a:xfrm>
        </p:spPr>
        <p:txBody>
          <a:bodyPr/>
          <a:lstStyle/>
          <a:p>
            <a:r>
              <a:rPr lang="en-GB" sz="2000" dirty="0"/>
              <a:t>Appeal </a:t>
            </a:r>
            <a:r>
              <a:rPr lang="en-GB" sz="2000" dirty="0" smtClean="0"/>
              <a:t>Process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7048" y="1581476"/>
            <a:ext cx="9546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Appeal Process</a:t>
            </a:r>
          </a:p>
          <a:p>
            <a:pPr algn="ctr"/>
            <a:endParaRPr lang="en-GB" sz="2000" b="1" u="sng" dirty="0"/>
          </a:p>
          <a:p>
            <a:r>
              <a:rPr lang="en-GB" sz="2000" dirty="0"/>
              <a:t>Applicants not meeting minimum threshold scores or not ranked high enough have a right of </a:t>
            </a:r>
            <a:r>
              <a:rPr lang="en-GB" sz="2000" dirty="0" smtClean="0"/>
              <a:t>appeal on the grounds below.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Notification and grounds of appeal to be emailed within seven days (one week) from being notified they are unsuccessful to </a:t>
            </a:r>
            <a:r>
              <a:rPr lang="en-GB" sz="2000" dirty="0">
                <a:hlinkClick r:id="rId5"/>
              </a:rPr>
              <a:t>esfcall3@economy-ni.gov.uk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r>
              <a:rPr lang="en-GB" sz="2000" dirty="0"/>
              <a:t>Two grounds of appeal</a:t>
            </a:r>
          </a:p>
          <a:p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r>
              <a:rPr lang="en-GB" sz="2000" dirty="0"/>
              <a:t>The outcome was a decision no reasonable person would make</a:t>
            </a:r>
          </a:p>
          <a:p>
            <a:pPr marL="800100" lvl="1" indent="-342900">
              <a:buFont typeface="+mj-lt"/>
              <a:buAutoNum type="arabicPeriod"/>
            </a:pPr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r>
              <a:rPr lang="en-GB" sz="2000" dirty="0"/>
              <a:t>Failure to adhere to procedures or systems</a:t>
            </a:r>
          </a:p>
        </p:txBody>
      </p:sp>
    </p:spTree>
    <p:extLst>
      <p:ext uri="{BB962C8B-B14F-4D97-AF65-F5344CB8AC3E}">
        <p14:creationId xmlns:p14="http://schemas.microsoft.com/office/powerpoint/2010/main" val="7370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-787400"/>
            <a:ext cx="9144000" cy="530294"/>
          </a:xfrm>
        </p:spPr>
        <p:txBody>
          <a:bodyPr>
            <a:normAutofit/>
          </a:bodyPr>
          <a:lstStyle/>
          <a:p>
            <a:r>
              <a:rPr lang="en-GB" sz="2000" dirty="0"/>
              <a:t>Section </a:t>
            </a:r>
            <a:r>
              <a:rPr lang="en-GB" sz="2000" dirty="0" smtClean="0"/>
              <a:t>Overview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70432" y="1581476"/>
            <a:ext cx="9957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en-GB" sz="2400" b="1" dirty="0"/>
              <a:t>Section Overview</a:t>
            </a:r>
          </a:p>
          <a:p>
            <a:endParaRPr lang="en-GB" sz="2400" b="1" u="sng" dirty="0"/>
          </a:p>
          <a:p>
            <a:r>
              <a:rPr lang="en-GB" sz="2400" dirty="0"/>
              <a:t>A    Project Overview and Executive Summary</a:t>
            </a:r>
          </a:p>
          <a:p>
            <a:r>
              <a:rPr lang="en-US" sz="2400" dirty="0"/>
              <a:t>B1  </a:t>
            </a:r>
            <a:r>
              <a:rPr lang="en-GB" sz="2400" dirty="0"/>
              <a:t>Performance Indicators</a:t>
            </a:r>
          </a:p>
          <a:p>
            <a:r>
              <a:rPr lang="en-US" sz="2400" dirty="0"/>
              <a:t>B2  Finance	</a:t>
            </a:r>
          </a:p>
          <a:p>
            <a:r>
              <a:rPr lang="en-GB" sz="2400" dirty="0"/>
              <a:t>C1  Strategic Context, Need and Demand</a:t>
            </a:r>
          </a:p>
          <a:p>
            <a:r>
              <a:rPr lang="en-US" sz="2400" dirty="0"/>
              <a:t>C2  </a:t>
            </a:r>
            <a:r>
              <a:rPr lang="en-GB" sz="2400" dirty="0"/>
              <a:t>Equal Opportunities, Non-discrimination and Sustainable Development</a:t>
            </a:r>
          </a:p>
          <a:p>
            <a:r>
              <a:rPr lang="en-US" sz="2400" dirty="0"/>
              <a:t>C3  </a:t>
            </a:r>
            <a:r>
              <a:rPr lang="en-GB" sz="2400" dirty="0"/>
              <a:t>Project Design and Delivery</a:t>
            </a:r>
          </a:p>
          <a:p>
            <a:r>
              <a:rPr lang="en-US" sz="2400" dirty="0"/>
              <a:t>C4  </a:t>
            </a:r>
            <a:r>
              <a:rPr lang="en-GB" sz="2400" dirty="0"/>
              <a:t>Project Management Experience and Capacity</a:t>
            </a:r>
          </a:p>
        </p:txBody>
      </p:sp>
    </p:spTree>
    <p:extLst>
      <p:ext uri="{BB962C8B-B14F-4D97-AF65-F5344CB8AC3E}">
        <p14:creationId xmlns:p14="http://schemas.microsoft.com/office/powerpoint/2010/main" val="21153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-952500"/>
            <a:ext cx="9144000" cy="506778"/>
          </a:xfrm>
        </p:spPr>
        <p:txBody>
          <a:bodyPr>
            <a:normAutofit/>
          </a:bodyPr>
          <a:lstStyle/>
          <a:p>
            <a:r>
              <a:rPr lang="en-GB" sz="2200" dirty="0"/>
              <a:t>Part A - General Information and Executive </a:t>
            </a:r>
            <a:r>
              <a:rPr lang="en-GB" sz="2200" dirty="0" smtClean="0"/>
              <a:t>Summary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81476"/>
            <a:ext cx="10067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Part A - General Information and Executive Summary</a:t>
            </a:r>
          </a:p>
          <a:p>
            <a:pPr algn="ctr"/>
            <a:endParaRPr lang="en-GB" sz="2800" b="1" u="sng" dirty="0"/>
          </a:p>
          <a:p>
            <a:r>
              <a:rPr lang="en-GB" sz="2800" dirty="0"/>
              <a:t>Non-scoring </a:t>
            </a:r>
            <a:r>
              <a:rPr lang="en-GB" sz="2800" u="sng" dirty="0"/>
              <a:t>but must be completed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 Project </a:t>
            </a:r>
            <a:r>
              <a:rPr lang="en-GB" sz="2800" dirty="0"/>
              <a:t>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 Executive </a:t>
            </a:r>
            <a:r>
              <a:rPr lang="en-GB" sz="2800" dirty="0"/>
              <a:t>Summary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 Direct </a:t>
            </a:r>
            <a:r>
              <a:rPr lang="en-GB" sz="2800" dirty="0"/>
              <a:t>Delivery Partners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 Board </a:t>
            </a:r>
            <a:r>
              <a:rPr lang="en-GB" sz="2800" dirty="0"/>
              <a:t>Members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 PEACE </a:t>
            </a:r>
            <a:r>
              <a:rPr lang="en-GB" sz="2800" dirty="0"/>
              <a:t>IV Priority 2.1 </a:t>
            </a:r>
            <a:endParaRPr lang="en-GB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smtClean="0"/>
              <a:t> </a:t>
            </a:r>
            <a:r>
              <a:rPr lang="en-GB" sz="2800" dirty="0" err="1" smtClean="0"/>
              <a:t>Transnationality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08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100" y="-1016000"/>
            <a:ext cx="9144000" cy="606494"/>
          </a:xfrm>
        </p:spPr>
        <p:txBody>
          <a:bodyPr>
            <a:normAutofit/>
          </a:bodyPr>
          <a:lstStyle/>
          <a:p>
            <a:r>
              <a:rPr lang="en-GB" sz="2000" dirty="0"/>
              <a:t>Part B - Section 1 – Performance </a:t>
            </a:r>
            <a:r>
              <a:rPr lang="en-GB" sz="2000" dirty="0" smtClean="0"/>
              <a:t>Indicators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71016" y="1581476"/>
            <a:ext cx="9689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800" b="1" dirty="0"/>
              <a:t>Part B - Section 1 – Performance Indicators</a:t>
            </a:r>
          </a:p>
          <a:p>
            <a:pPr algn="ctr">
              <a:buNone/>
            </a:pPr>
            <a:endParaRPr lang="en-GB" sz="2800" dirty="0"/>
          </a:p>
          <a:p>
            <a:r>
              <a:rPr lang="en-GB" sz="2800" dirty="0"/>
              <a:t>Maximum of 50 points  / Minimum Threshold of 30 points</a:t>
            </a:r>
          </a:p>
          <a:p>
            <a:endParaRPr lang="en-GB" sz="2800" dirty="0"/>
          </a:p>
          <a:p>
            <a:r>
              <a:rPr lang="en-GB" sz="2800" dirty="0"/>
              <a:t>Participant Output Indicators and Rationale - 20 Points</a:t>
            </a:r>
          </a:p>
          <a:p>
            <a:endParaRPr lang="en-GB" sz="2800" dirty="0"/>
          </a:p>
          <a:p>
            <a:r>
              <a:rPr lang="en-GB" sz="2800" dirty="0"/>
              <a:t>Result Indicators upon leaving and Rationale - 20 Points</a:t>
            </a:r>
          </a:p>
          <a:p>
            <a:endParaRPr lang="en-GB" sz="2800" dirty="0"/>
          </a:p>
          <a:p>
            <a:r>
              <a:rPr lang="en-GB" sz="2800" dirty="0"/>
              <a:t>Tracking of Participants upon leaving - 10 points</a:t>
            </a:r>
          </a:p>
        </p:txBody>
      </p:sp>
    </p:spTree>
    <p:extLst>
      <p:ext uri="{BB962C8B-B14F-4D97-AF65-F5344CB8AC3E}">
        <p14:creationId xmlns:p14="http://schemas.microsoft.com/office/powerpoint/2010/main" val="13735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876300"/>
            <a:ext cx="9144000" cy="560898"/>
          </a:xfrm>
        </p:spPr>
        <p:txBody>
          <a:bodyPr/>
          <a:lstStyle/>
          <a:p>
            <a:r>
              <a:rPr lang="en-GB" sz="2000" dirty="0"/>
              <a:t>Part B - Section 2 – </a:t>
            </a:r>
            <a:r>
              <a:rPr lang="en-GB" sz="2000" dirty="0" smtClean="0"/>
              <a:t>Finance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16736" y="1581476"/>
            <a:ext cx="9646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800" b="1" dirty="0"/>
              <a:t>Part B - Section 2 – Finance</a:t>
            </a:r>
          </a:p>
          <a:p>
            <a:pPr algn="ctr">
              <a:buNone/>
            </a:pPr>
            <a:endParaRPr lang="en-GB" sz="2800" dirty="0"/>
          </a:p>
          <a:p>
            <a:r>
              <a:rPr lang="en-GB" sz="2800" dirty="0"/>
              <a:t>Maximum of 60 points  / Minimum Threshold of 36 points</a:t>
            </a:r>
          </a:p>
          <a:p>
            <a:endParaRPr lang="en-GB" sz="2800" dirty="0"/>
          </a:p>
          <a:p>
            <a:r>
              <a:rPr lang="en-GB" sz="2800" dirty="0"/>
              <a:t>Value for Money and staff detail - 50 Points</a:t>
            </a:r>
          </a:p>
          <a:p>
            <a:endParaRPr lang="en-GB" sz="2800" dirty="0"/>
          </a:p>
          <a:p>
            <a:r>
              <a:rPr lang="en-GB" sz="2800" dirty="0" smtClean="0"/>
              <a:t>Ability to Manage Financial Flows </a:t>
            </a:r>
            <a:r>
              <a:rPr lang="en-GB" sz="2800" dirty="0"/>
              <a:t>- 10 points</a:t>
            </a:r>
          </a:p>
          <a:p>
            <a:endParaRPr lang="en-GB" sz="2800" dirty="0"/>
          </a:p>
          <a:p>
            <a:r>
              <a:rPr lang="en-GB" sz="2800" dirty="0"/>
              <a:t>35% Public or Private Match Funding – Non-scoring</a:t>
            </a:r>
          </a:p>
        </p:txBody>
      </p:sp>
    </p:spTree>
    <p:extLst>
      <p:ext uri="{BB962C8B-B14F-4D97-AF65-F5344CB8AC3E}">
        <p14:creationId xmlns:p14="http://schemas.microsoft.com/office/powerpoint/2010/main" val="23849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846" y="-723901"/>
            <a:ext cx="9144000" cy="552313"/>
          </a:xfrm>
        </p:spPr>
        <p:txBody>
          <a:bodyPr>
            <a:normAutofit/>
          </a:bodyPr>
          <a:lstStyle/>
          <a:p>
            <a:r>
              <a:rPr lang="en-GB" sz="2000" dirty="0"/>
              <a:t>Value for </a:t>
            </a:r>
            <a:r>
              <a:rPr lang="en-GB" sz="2000" dirty="0" smtClean="0"/>
              <a:t>Money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52144" y="1581476"/>
            <a:ext cx="10195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Value for Money</a:t>
            </a:r>
          </a:p>
          <a:p>
            <a:pPr algn="ctr"/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Total eligible cost / number of participants = average cost per participant.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Benchmark average participant costs based on Call 2 increased in proportion to </a:t>
            </a:r>
            <a:r>
              <a:rPr lang="en-GB" sz="2000" dirty="0" smtClean="0"/>
              <a:t>SCO </a:t>
            </a:r>
            <a:r>
              <a:rPr lang="en-GB" sz="2000" dirty="0"/>
              <a:t>rates.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Projects demonstrating higher average cost per participant must demonstrate a clear and robust rationale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fontAlgn="t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Thematic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Participant Cost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Unemployed / Economically inactive			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£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2,300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person not in employment, education or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£3,600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with a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£6,250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Family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£3,600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9016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200" y="-1025493"/>
            <a:ext cx="9144000" cy="6223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sz="2200" dirty="0"/>
              <a:t>Programme </a:t>
            </a:r>
            <a:r>
              <a:rPr lang="en-GB" sz="2200" dirty="0" smtClean="0"/>
              <a:t>Overview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473200" y="1749856"/>
            <a:ext cx="9690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Programme Overview</a:t>
            </a:r>
          </a:p>
          <a:p>
            <a:endParaRPr lang="en-GB" sz="2400" dirty="0"/>
          </a:p>
          <a:p>
            <a:r>
              <a:rPr lang="en-US" sz="2400" dirty="0"/>
              <a:t>The Northern Ireland European Social Fund (ESF) Operational </a:t>
            </a:r>
          </a:p>
          <a:p>
            <a:r>
              <a:rPr lang="en-US" sz="2400" dirty="0" err="1"/>
              <a:t>Programme</a:t>
            </a:r>
            <a:r>
              <a:rPr lang="en-US" sz="2400" dirty="0"/>
              <a:t> 2014 – 2020 was submitted to the European Commission </a:t>
            </a:r>
          </a:p>
          <a:p>
            <a:r>
              <a:rPr lang="en-US" sz="2400" dirty="0"/>
              <a:t>on 17 July 2014 and formally adopted on 12 December 2014.</a:t>
            </a:r>
          </a:p>
          <a:p>
            <a:endParaRPr lang="en-US" sz="2400" dirty="0"/>
          </a:p>
          <a:p>
            <a:r>
              <a:rPr lang="en-US" sz="2400" dirty="0"/>
              <a:t>The document can be accessed </a:t>
            </a:r>
            <a:r>
              <a:rPr lang="en-US" sz="2400" dirty="0" smtClean="0"/>
              <a:t>on the </a:t>
            </a:r>
            <a:r>
              <a:rPr lang="en-US" sz="2400" dirty="0" smtClean="0">
                <a:hlinkClick r:id="rId6"/>
              </a:rPr>
              <a:t>DfE website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30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-546100"/>
            <a:ext cx="9144000" cy="42869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Managing Financial Flows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94876" y="1464069"/>
            <a:ext cx="102571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Managing Financial Flows</a:t>
            </a:r>
            <a:endParaRPr lang="en-GB" b="1" dirty="0"/>
          </a:p>
          <a:p>
            <a:endParaRPr lang="en-GB" dirty="0"/>
          </a:p>
          <a:p>
            <a:r>
              <a:rPr lang="en-GB" sz="1700" dirty="0"/>
              <a:t>Projects reimbursed in arrears. </a:t>
            </a:r>
          </a:p>
          <a:p>
            <a:endParaRPr lang="en-GB" sz="1700" dirty="0"/>
          </a:p>
          <a:p>
            <a:r>
              <a:rPr lang="en-GB" sz="1700" dirty="0"/>
              <a:t>All applicants (including direct delivery partners) are required to demonstrate that </a:t>
            </a:r>
            <a:r>
              <a:rPr lang="en-GB" sz="1700" dirty="0" smtClean="0"/>
              <a:t>they are able to </a:t>
            </a:r>
            <a:r>
              <a:rPr lang="en-GB" sz="1700" dirty="0"/>
              <a:t>manage the financial </a:t>
            </a:r>
            <a:r>
              <a:rPr lang="en-GB" sz="1700" dirty="0" smtClean="0"/>
              <a:t>flows </a:t>
            </a:r>
            <a:r>
              <a:rPr lang="en-GB" sz="1700" dirty="0"/>
              <a:t>of delivering their project.</a:t>
            </a:r>
          </a:p>
          <a:p>
            <a:endParaRPr lang="en-US" sz="1700" dirty="0"/>
          </a:p>
          <a:p>
            <a:r>
              <a:rPr lang="en-GB" sz="1700" dirty="0"/>
              <a:t>All applicants are required to provide written confirmation from an independent accountant or bank manager confirming that the lead applicant </a:t>
            </a:r>
            <a:r>
              <a:rPr lang="en-GB" sz="1700" dirty="0" smtClean="0"/>
              <a:t>is </a:t>
            </a:r>
            <a:r>
              <a:rPr lang="en-GB" sz="1700" dirty="0"/>
              <a:t>financially viable and able to settle any financial obligations should there be a delay of up to </a:t>
            </a:r>
            <a:r>
              <a:rPr lang="en-GB" sz="1700" dirty="0" smtClean="0"/>
              <a:t>three </a:t>
            </a:r>
            <a:r>
              <a:rPr lang="en-GB" sz="1700" dirty="0"/>
              <a:t>months in the payment of claims</a:t>
            </a:r>
            <a:r>
              <a:rPr lang="en-GB" sz="1700" dirty="0" smtClean="0"/>
              <a:t>.</a:t>
            </a:r>
          </a:p>
          <a:p>
            <a:endParaRPr lang="en-US" sz="1700" dirty="0"/>
          </a:p>
          <a:p>
            <a:r>
              <a:rPr lang="en-US" sz="1700" dirty="0" smtClean="0"/>
              <a:t>Direct delivery partners must provide written confirmation they are content they can manage financially until Call 3 payments commence. </a:t>
            </a:r>
            <a:r>
              <a:rPr lang="en-GB" dirty="0"/>
              <a:t>This can be from the direct delivery partners themselves or from an independent accountant or bank manager on their behalf.</a:t>
            </a:r>
            <a:endParaRPr lang="en-GB" sz="1700" dirty="0"/>
          </a:p>
          <a:p>
            <a:endParaRPr lang="en-GB" sz="1700" dirty="0"/>
          </a:p>
          <a:p>
            <a:r>
              <a:rPr lang="en-GB" sz="1700" dirty="0"/>
              <a:t>Need to specify assumptions made in relation to timing of the receipt of the 35% Other Match Funding.</a:t>
            </a:r>
          </a:p>
          <a:p>
            <a:endParaRPr lang="en-US" sz="1700" dirty="0"/>
          </a:p>
          <a:p>
            <a:r>
              <a:rPr lang="en-US" sz="1700" dirty="0"/>
              <a:t>No advance payment in Call 3.</a:t>
            </a:r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4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98501"/>
            <a:ext cx="9144000" cy="526913"/>
          </a:xfrm>
        </p:spPr>
        <p:txBody>
          <a:bodyPr/>
          <a:lstStyle/>
          <a:p>
            <a:r>
              <a:rPr lang="en-GB" sz="2000" dirty="0"/>
              <a:t>Other Match </a:t>
            </a:r>
            <a:r>
              <a:rPr lang="en-GB" sz="2000" dirty="0" smtClean="0"/>
              <a:t>Funding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1885" y="1446304"/>
            <a:ext cx="10271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Other Match Funding</a:t>
            </a:r>
          </a:p>
          <a:p>
            <a:pPr algn="ctr"/>
            <a:endParaRPr lang="en-GB" sz="2400" b="1" dirty="0"/>
          </a:p>
          <a:p>
            <a:r>
              <a:rPr lang="en-GB" sz="2000" dirty="0"/>
              <a:t>Applicants are required to secure Public or Private (Other) match funding totalling 35% of the overall eligible total cost for their project. </a:t>
            </a:r>
          </a:p>
          <a:p>
            <a:endParaRPr lang="en-GB" sz="2000" dirty="0"/>
          </a:p>
          <a:p>
            <a:r>
              <a:rPr lang="en-GB" sz="2000" dirty="0"/>
              <a:t>The 35% Other Match Funding can be provided either: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 in </a:t>
            </a:r>
            <a:r>
              <a:rPr lang="en-GB" sz="2000" dirty="0"/>
              <a:t>cash; 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 in </a:t>
            </a:r>
            <a:r>
              <a:rPr lang="en-GB" sz="2000" dirty="0"/>
              <a:t>kind (direct staff resources made available free of charge to the operation from third parties).</a:t>
            </a:r>
          </a:p>
          <a:p>
            <a:endParaRPr lang="en-GB" sz="2000" dirty="0"/>
          </a:p>
          <a:p>
            <a:r>
              <a:rPr lang="en-GB" sz="2000" dirty="0"/>
              <a:t>Match funding also set using the rates in the Simplified Direct Staff Model.</a:t>
            </a:r>
          </a:p>
          <a:p>
            <a:endParaRPr lang="en-GB" sz="2000" dirty="0"/>
          </a:p>
          <a:p>
            <a:r>
              <a:rPr lang="en-GB" sz="2000" dirty="0"/>
              <a:t>ESF Managing Authority / Project Delivery Branch </a:t>
            </a:r>
            <a:r>
              <a:rPr lang="en-GB" sz="2000" b="1" dirty="0"/>
              <a:t>cannot </a:t>
            </a:r>
            <a:r>
              <a:rPr lang="en-GB" sz="2000" dirty="0"/>
              <a:t>assist applicants source the 35% Other Match Funding contribution.</a:t>
            </a:r>
          </a:p>
        </p:txBody>
      </p:sp>
    </p:spTree>
    <p:extLst>
      <p:ext uri="{BB962C8B-B14F-4D97-AF65-F5344CB8AC3E}">
        <p14:creationId xmlns:p14="http://schemas.microsoft.com/office/powerpoint/2010/main" val="8381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528332"/>
            <a:ext cx="9144000" cy="410926"/>
          </a:xfrm>
        </p:spPr>
        <p:txBody>
          <a:bodyPr>
            <a:normAutofit/>
          </a:bodyPr>
          <a:lstStyle/>
          <a:p>
            <a:r>
              <a:rPr lang="en-GB" sz="2000" dirty="0"/>
              <a:t>Part B – Section 2 – </a:t>
            </a:r>
            <a:r>
              <a:rPr lang="en-GB" sz="2000" dirty="0" smtClean="0"/>
              <a:t>Finance: </a:t>
            </a:r>
            <a:r>
              <a:rPr lang="en-GB" sz="2000" dirty="0"/>
              <a:t>Breakdown of Direct Staff Costs (Annex A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98698" y="1581476"/>
            <a:ext cx="10256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/>
              <a:t>Part B – Section 2 – Finance</a:t>
            </a:r>
          </a:p>
          <a:p>
            <a:pPr algn="ctr">
              <a:buNone/>
            </a:pPr>
            <a:endParaRPr lang="en-GB" sz="2400" dirty="0"/>
          </a:p>
          <a:p>
            <a:pPr algn="ctr"/>
            <a:r>
              <a:rPr lang="en-GB" sz="2000" b="1" dirty="0"/>
              <a:t>Breakdown of Direct Staff Costs (Annex A)</a:t>
            </a:r>
          </a:p>
          <a:p>
            <a:endParaRPr lang="en-GB" b="1" u="sng" dirty="0"/>
          </a:p>
          <a:p>
            <a:r>
              <a:rPr lang="en-GB" b="1" dirty="0"/>
              <a:t>Step 1 - </a:t>
            </a:r>
            <a:r>
              <a:rPr lang="en-GB" dirty="0"/>
              <a:t>Identify </a:t>
            </a:r>
            <a:r>
              <a:rPr lang="en-GB" u="sng" dirty="0"/>
              <a:t>all staff</a:t>
            </a:r>
            <a:r>
              <a:rPr lang="en-GB" dirty="0"/>
              <a:t> that will be working directly on delivery of the project activities (</a:t>
            </a:r>
            <a:r>
              <a:rPr lang="en-GB" u="sng" dirty="0"/>
              <a:t>including</a:t>
            </a:r>
            <a:r>
              <a:rPr lang="en-GB" dirty="0"/>
              <a:t> delivery partners). </a:t>
            </a:r>
          </a:p>
          <a:p>
            <a:endParaRPr lang="en-GB" dirty="0"/>
          </a:p>
          <a:p>
            <a:r>
              <a:rPr lang="en-GB" b="1" dirty="0"/>
              <a:t>Step </a:t>
            </a:r>
            <a:r>
              <a:rPr lang="en-GB" b="1" dirty="0" smtClean="0"/>
              <a:t>2</a:t>
            </a:r>
            <a:r>
              <a:rPr lang="en-GB" b="1" dirty="0"/>
              <a:t> </a:t>
            </a:r>
            <a:r>
              <a:rPr lang="en-GB" dirty="0" smtClean="0"/>
              <a:t>- </a:t>
            </a:r>
            <a:r>
              <a:rPr lang="en-GB" dirty="0"/>
              <a:t>Determine which category the person falls under:-</a:t>
            </a:r>
          </a:p>
          <a:p>
            <a:endParaRPr lang="en-GB" dirty="0"/>
          </a:p>
          <a:p>
            <a:pPr lvl="1"/>
            <a:r>
              <a:rPr lang="en-GB" sz="1600" dirty="0"/>
              <a:t>Direct Support;</a:t>
            </a:r>
          </a:p>
          <a:p>
            <a:pPr lvl="1"/>
            <a:r>
              <a:rPr lang="en-GB" sz="1600" dirty="0"/>
              <a:t>Direct Implementation; or</a:t>
            </a:r>
          </a:p>
          <a:p>
            <a:pPr lvl="1"/>
            <a:r>
              <a:rPr lang="en-GB" sz="1600" dirty="0"/>
              <a:t>Direct Specialist/Management</a:t>
            </a:r>
          </a:p>
          <a:p>
            <a:pPr lvl="0"/>
            <a:endParaRPr lang="en-GB" dirty="0"/>
          </a:p>
          <a:p>
            <a:r>
              <a:rPr lang="en-GB" b="1" u="sng" dirty="0"/>
              <a:t>Any costs for any extension period will be a proportionate extrapolation of the 2022/23 </a:t>
            </a:r>
            <a:r>
              <a:rPr lang="en-GB" b="1" u="sng" dirty="0" smtClean="0"/>
              <a:t>actual costs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2489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1249105"/>
            <a:ext cx="9144000" cy="864897"/>
          </a:xfrm>
        </p:spPr>
        <p:txBody>
          <a:bodyPr>
            <a:normAutofit/>
          </a:bodyPr>
          <a:lstStyle/>
          <a:p>
            <a:r>
              <a:rPr lang="en-GB" sz="2000" dirty="0"/>
              <a:t>Part B – Section 2 – </a:t>
            </a:r>
            <a:r>
              <a:rPr lang="en-GB" sz="2000" dirty="0" smtClean="0"/>
              <a:t>Finance: Annex </a:t>
            </a:r>
            <a:r>
              <a:rPr lang="en-GB" sz="2000" dirty="0"/>
              <a:t>A Information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85284" y="1486539"/>
            <a:ext cx="1011510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/>
              <a:t>Part B – Section 2 – Finance</a:t>
            </a:r>
          </a:p>
          <a:p>
            <a:pPr algn="ctr">
              <a:buNone/>
            </a:pPr>
            <a:endParaRPr lang="en-GB" sz="2400" dirty="0"/>
          </a:p>
          <a:p>
            <a:pPr algn="ctr"/>
            <a:r>
              <a:rPr lang="en-GB" sz="2000" b="1" dirty="0"/>
              <a:t>Annex A Information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Staff name / unique reference number if the post is vacant (f);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Job title (f);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Category (based on new simplified approach) (d);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Brief description of direct activities to justify categorisation (f);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 / Part-time employee of the organisation / direct delivery partner (d);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 / Part-time delivery of the ‘direct’ ESF supported activity (d);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any staff working part-time on direct project activities - </a:t>
            </a:r>
            <a:r>
              <a:rPr lang="en-GB" u="sng" dirty="0"/>
              <a:t>the number of hours directly working on the project (f);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full-time staff working 100% on direct project activities use the applicable simplified Annual Salary Rate (d);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staff working less than 100% on direct activities use the applicable simplified hourly rate (d). 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329048" y="2514353"/>
            <a:ext cx="2391508" cy="618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f = free text</a:t>
            </a:r>
            <a:br>
              <a:rPr lang="en-GB" sz="1800" dirty="0" smtClean="0"/>
            </a:br>
            <a:r>
              <a:rPr lang="en-GB" sz="1800" dirty="0" smtClean="0"/>
              <a:t>d = drop-down box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978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407" y="-952500"/>
            <a:ext cx="9144000" cy="463412"/>
          </a:xfrm>
        </p:spPr>
        <p:txBody>
          <a:bodyPr>
            <a:normAutofit/>
          </a:bodyPr>
          <a:lstStyle/>
          <a:p>
            <a:r>
              <a:rPr lang="en-GB" sz="2000" dirty="0"/>
              <a:t>Total Project Cost Summary - Annex </a:t>
            </a:r>
            <a:r>
              <a:rPr lang="en-GB" sz="2000" dirty="0" smtClean="0"/>
              <a:t>B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81377" y="1656660"/>
            <a:ext cx="10368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Total Project Cost Summary - Annex B</a:t>
            </a:r>
          </a:p>
          <a:p>
            <a:endParaRPr lang="en-GB" sz="2000" dirty="0"/>
          </a:p>
          <a:p>
            <a:r>
              <a:rPr lang="en-GB" sz="2000" dirty="0"/>
              <a:t>Insert the total project cost for each year of the project from Annex A. </a:t>
            </a:r>
          </a:p>
          <a:p>
            <a:endParaRPr lang="en-GB" sz="2000" dirty="0"/>
          </a:p>
          <a:p>
            <a:r>
              <a:rPr lang="en-GB" sz="2000" dirty="0"/>
              <a:t>Insert any revenue (if applicable). </a:t>
            </a:r>
          </a:p>
          <a:p>
            <a:endParaRPr lang="en-GB" sz="2000" dirty="0"/>
          </a:p>
          <a:p>
            <a:r>
              <a:rPr lang="en-GB" sz="2000" dirty="0"/>
              <a:t>Total </a:t>
            </a:r>
            <a:r>
              <a:rPr lang="en-GB" sz="2000" b="1" u="sng" dirty="0"/>
              <a:t>eligible project costs</a:t>
            </a:r>
            <a:r>
              <a:rPr lang="en-GB" sz="2000" dirty="0"/>
              <a:t> will calculate automatically. 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Based on the total eligible project costs, the 3 contribution intervention rates will calculate:</a:t>
            </a:r>
          </a:p>
          <a:p>
            <a:pPr lvl="1"/>
            <a:r>
              <a:rPr lang="en-GB" sz="2000" dirty="0"/>
              <a:t>50% ESF; </a:t>
            </a:r>
          </a:p>
          <a:p>
            <a:pPr lvl="1"/>
            <a:r>
              <a:rPr lang="en-GB" sz="2000" dirty="0"/>
              <a:t>15% DfE; </a:t>
            </a:r>
          </a:p>
          <a:p>
            <a:pPr lvl="1"/>
            <a:r>
              <a:rPr lang="en-GB" sz="2000" dirty="0"/>
              <a:t>35% Other Match Funding.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95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494" y="-952500"/>
            <a:ext cx="9144000" cy="495300"/>
          </a:xfrm>
        </p:spPr>
        <p:txBody>
          <a:bodyPr>
            <a:normAutofit/>
          </a:bodyPr>
          <a:lstStyle/>
          <a:p>
            <a:r>
              <a:rPr lang="en-GB" sz="2000" dirty="0"/>
              <a:t>Part C - Section 1 - Strategic Context, Need and </a:t>
            </a:r>
            <a:r>
              <a:rPr lang="en-GB" sz="2000" dirty="0" smtClean="0"/>
              <a:t>Demand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41621" y="1581476"/>
            <a:ext cx="10153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/>
              <a:t>Part C - Section 1 - Strategic Context, Need and Demand</a:t>
            </a:r>
          </a:p>
          <a:p>
            <a:endParaRPr lang="en-GB" sz="2400" dirty="0"/>
          </a:p>
          <a:p>
            <a:r>
              <a:rPr lang="en-GB" sz="2400" b="1" dirty="0"/>
              <a:t>Maximum of 25 points /   Minimum Threshold of 15 points</a:t>
            </a:r>
          </a:p>
          <a:p>
            <a:endParaRPr lang="en-GB" sz="2400" b="1" u="sng" dirty="0"/>
          </a:p>
          <a:p>
            <a:r>
              <a:rPr lang="en-GB" sz="2400" dirty="0"/>
              <a:t>Strategic Context - 10 Points</a:t>
            </a:r>
          </a:p>
          <a:p>
            <a:endParaRPr lang="en-GB" sz="2400" dirty="0"/>
          </a:p>
          <a:p>
            <a:r>
              <a:rPr lang="en-GB" sz="2400" dirty="0"/>
              <a:t>Project Delivery and Target Groups - 10 Points</a:t>
            </a:r>
          </a:p>
          <a:p>
            <a:endParaRPr lang="en-GB" sz="2400" dirty="0"/>
          </a:p>
          <a:p>
            <a:r>
              <a:rPr lang="en-GB" sz="2400" dirty="0"/>
              <a:t>Delivery Areas (CFSP only) Non-scoring</a:t>
            </a:r>
          </a:p>
          <a:p>
            <a:endParaRPr lang="en-GB" sz="2400" dirty="0"/>
          </a:p>
          <a:p>
            <a:r>
              <a:rPr lang="en-GB" sz="2400" dirty="0"/>
              <a:t>Additionality - 5 points</a:t>
            </a:r>
          </a:p>
        </p:txBody>
      </p:sp>
    </p:spTree>
    <p:extLst>
      <p:ext uri="{BB962C8B-B14F-4D97-AF65-F5344CB8AC3E}">
        <p14:creationId xmlns:p14="http://schemas.microsoft.com/office/powerpoint/2010/main" val="27819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046" y="-939800"/>
            <a:ext cx="9144000" cy="82239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Part C - Section 2 - Equal Opportunities, Non-Discrimination and Sustainable Development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25718" y="1581476"/>
            <a:ext cx="10177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/>
              <a:t>Part C - Section 2 - Equal Opportunities, Non-Discrimination and Sustainable Development</a:t>
            </a:r>
          </a:p>
          <a:p>
            <a:pPr algn="ctr">
              <a:buNone/>
            </a:pPr>
            <a:endParaRPr lang="en-GB" sz="2400" dirty="0"/>
          </a:p>
          <a:p>
            <a:r>
              <a:rPr lang="en-GB" sz="2400" b="1" dirty="0"/>
              <a:t>Maximum of 15 points / Minimum threshold of 9 points for this section</a:t>
            </a:r>
          </a:p>
          <a:p>
            <a:endParaRPr lang="en-GB" sz="2400" b="1" u="sng" dirty="0"/>
          </a:p>
          <a:p>
            <a:r>
              <a:rPr lang="en-GB" sz="2400" dirty="0"/>
              <a:t>Section 75 Northern Ireland Act 1998 - 5 Points</a:t>
            </a:r>
          </a:p>
          <a:p>
            <a:endParaRPr lang="en-GB" sz="2400" dirty="0"/>
          </a:p>
          <a:p>
            <a:r>
              <a:rPr lang="en-GB" sz="2400" dirty="0"/>
              <a:t>Equal Opportunities - 5 Points</a:t>
            </a:r>
          </a:p>
          <a:p>
            <a:endParaRPr lang="en-GB" sz="2400" dirty="0"/>
          </a:p>
          <a:p>
            <a:r>
              <a:rPr lang="en-GB" sz="2400" dirty="0"/>
              <a:t>Sustainable Development - 5 points</a:t>
            </a:r>
          </a:p>
        </p:txBody>
      </p:sp>
    </p:spTree>
    <p:extLst>
      <p:ext uri="{BB962C8B-B14F-4D97-AF65-F5344CB8AC3E}">
        <p14:creationId xmlns:p14="http://schemas.microsoft.com/office/powerpoint/2010/main" val="16319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697182"/>
            <a:ext cx="9144000" cy="464788"/>
          </a:xfrm>
        </p:spPr>
        <p:txBody>
          <a:bodyPr>
            <a:normAutofit/>
          </a:bodyPr>
          <a:lstStyle/>
          <a:p>
            <a:r>
              <a:rPr lang="en-GB" sz="2000" dirty="0"/>
              <a:t>Part C  - Section 3 – Project Design and </a:t>
            </a:r>
            <a:r>
              <a:rPr lang="en-GB" sz="2000" dirty="0" smtClean="0"/>
              <a:t>Delivery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44988" y="1581476"/>
            <a:ext cx="10296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Part C  - Section 3 – Project Design and Delivery</a:t>
            </a:r>
          </a:p>
          <a:p>
            <a:endParaRPr lang="en-GB" sz="2400" b="1" u="sng" dirty="0"/>
          </a:p>
          <a:p>
            <a:r>
              <a:rPr lang="en-GB" sz="2400" b="1" dirty="0"/>
              <a:t>Maximum of 20 points / Minimum Threshold of 12 points</a:t>
            </a:r>
          </a:p>
          <a:p>
            <a:endParaRPr lang="en-GB" sz="2400" dirty="0"/>
          </a:p>
          <a:p>
            <a:r>
              <a:rPr lang="en-GB" sz="2400" dirty="0"/>
              <a:t>Support and Rationale - 5 Points</a:t>
            </a:r>
          </a:p>
          <a:p>
            <a:endParaRPr lang="en-GB" sz="2400" dirty="0"/>
          </a:p>
          <a:p>
            <a:r>
              <a:rPr lang="en-GB" sz="2400" dirty="0"/>
              <a:t>Partnerships and Engagement with Employers and Education and Training Providers - 5 Points</a:t>
            </a:r>
          </a:p>
          <a:p>
            <a:endParaRPr lang="en-GB" sz="2400" dirty="0"/>
          </a:p>
          <a:p>
            <a:r>
              <a:rPr lang="en-GB" sz="2400" dirty="0"/>
              <a:t>Assessment of Risk and Constraints - 10 points</a:t>
            </a:r>
          </a:p>
        </p:txBody>
      </p:sp>
    </p:spTree>
    <p:extLst>
      <p:ext uri="{BB962C8B-B14F-4D97-AF65-F5344CB8AC3E}">
        <p14:creationId xmlns:p14="http://schemas.microsoft.com/office/powerpoint/2010/main" val="43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8" name="Picture 7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855782"/>
            <a:ext cx="9144000" cy="607718"/>
          </a:xfrm>
        </p:spPr>
        <p:txBody>
          <a:bodyPr>
            <a:normAutofit/>
          </a:bodyPr>
          <a:lstStyle/>
          <a:p>
            <a:r>
              <a:rPr lang="en-GB" sz="2200" dirty="0"/>
              <a:t>Part C - Section 4 – Project Management Experience and </a:t>
            </a:r>
            <a:r>
              <a:rPr lang="en-GB" sz="2200" dirty="0" smtClean="0"/>
              <a:t>Capacity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1581476"/>
            <a:ext cx="99868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Part C - Section 4 – Project Management Experience and Capacity</a:t>
            </a:r>
          </a:p>
          <a:p>
            <a:pPr algn="ctr"/>
            <a:endParaRPr lang="en-GB" sz="2000" b="1" u="sng" dirty="0"/>
          </a:p>
          <a:p>
            <a:r>
              <a:rPr lang="en-GB" sz="2000" b="1" dirty="0"/>
              <a:t>Maximum of 30 points / Minimum Threshold of 18 points</a:t>
            </a:r>
          </a:p>
          <a:p>
            <a:endParaRPr lang="en-GB" sz="2000" b="1" dirty="0"/>
          </a:p>
          <a:p>
            <a:r>
              <a:rPr lang="en-GB" sz="2000" dirty="0"/>
              <a:t>Project Management Experience - 10 Points</a:t>
            </a:r>
          </a:p>
          <a:p>
            <a:endParaRPr lang="en-GB" sz="2000" dirty="0"/>
          </a:p>
          <a:p>
            <a:r>
              <a:rPr lang="en-GB" sz="2000" dirty="0"/>
              <a:t>Quality Framework - 5 Points</a:t>
            </a:r>
          </a:p>
          <a:p>
            <a:endParaRPr lang="en-GB" sz="2000" dirty="0"/>
          </a:p>
          <a:p>
            <a:r>
              <a:rPr lang="en-GB" sz="2000" dirty="0"/>
              <a:t>Communications and Marketing Strategy - 5 points</a:t>
            </a:r>
          </a:p>
          <a:p>
            <a:endParaRPr lang="en-GB" sz="2000" dirty="0"/>
          </a:p>
          <a:p>
            <a:r>
              <a:rPr lang="en-GB" sz="2000" dirty="0"/>
              <a:t>Stakeholder Engagement Strategy - 5 points</a:t>
            </a:r>
          </a:p>
          <a:p>
            <a:endParaRPr lang="en-GB" sz="2000" dirty="0"/>
          </a:p>
          <a:p>
            <a:r>
              <a:rPr lang="en-GB" sz="2000" dirty="0"/>
              <a:t>Exit Strategy - 5 points</a:t>
            </a:r>
          </a:p>
        </p:txBody>
      </p:sp>
    </p:spTree>
    <p:extLst>
      <p:ext uri="{BB962C8B-B14F-4D97-AF65-F5344CB8AC3E}">
        <p14:creationId xmlns:p14="http://schemas.microsoft.com/office/powerpoint/2010/main" val="18690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559111"/>
            <a:ext cx="9144000" cy="387523"/>
          </a:xfrm>
        </p:spPr>
        <p:txBody>
          <a:bodyPr>
            <a:normAutofit/>
          </a:bodyPr>
          <a:lstStyle/>
          <a:p>
            <a:r>
              <a:rPr lang="en-GB" sz="2000" dirty="0"/>
              <a:t>Questions and </a:t>
            </a:r>
            <a:r>
              <a:rPr lang="en-GB" sz="2000" dirty="0" smtClean="0"/>
              <a:t>Answers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89329" y="1581476"/>
            <a:ext cx="10002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/>
              <a:t>Questions and Answers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Slides available shortly on the </a:t>
            </a:r>
            <a:r>
              <a:rPr lang="en-GB" sz="2400" dirty="0" smtClean="0">
                <a:hlinkClick r:id="rId5"/>
              </a:rPr>
              <a:t>DfE website</a:t>
            </a:r>
            <a:r>
              <a:rPr lang="en-GB" sz="2400" dirty="0" smtClean="0"/>
              <a:t> </a:t>
            </a:r>
            <a:endParaRPr lang="en-GB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Information </a:t>
            </a:r>
            <a:r>
              <a:rPr lang="en-US" sz="2400" dirty="0"/>
              <a:t>on the NI ESF </a:t>
            </a:r>
            <a:r>
              <a:rPr lang="en-US" sz="2400" dirty="0" err="1"/>
              <a:t>Programme</a:t>
            </a:r>
            <a:r>
              <a:rPr lang="en-US" sz="2400" dirty="0"/>
              <a:t> can </a:t>
            </a:r>
            <a:r>
              <a:rPr lang="en-US" sz="2400" dirty="0" smtClean="0"/>
              <a:t>also be </a:t>
            </a:r>
            <a:r>
              <a:rPr lang="en-US" sz="2400" dirty="0"/>
              <a:t>found </a:t>
            </a:r>
            <a:r>
              <a:rPr lang="en-GB" sz="2400" dirty="0" smtClean="0">
                <a:hlinkClick r:id="rId5"/>
              </a:rPr>
              <a:t>DfE website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Contact </a:t>
            </a:r>
            <a:r>
              <a:rPr lang="en-GB" sz="2400" dirty="0"/>
              <a:t>e-mail  </a:t>
            </a:r>
            <a:r>
              <a:rPr lang="en-GB" sz="2400" b="1" dirty="0">
                <a:hlinkClick r:id="rId6"/>
              </a:rPr>
              <a:t>esfcall3@economy-ni.gov.uk</a:t>
            </a:r>
            <a:endParaRPr lang="en-GB" sz="2400" b="1" dirty="0"/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All </a:t>
            </a:r>
            <a:r>
              <a:rPr lang="en-US" sz="2400" b="1" dirty="0"/>
              <a:t>questions regarding the call process must be made in writing and will be answered through an online FAQ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83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972876"/>
            <a:ext cx="9144000" cy="855469"/>
          </a:xfrm>
        </p:spPr>
        <p:txBody>
          <a:bodyPr>
            <a:normAutofit/>
          </a:bodyPr>
          <a:lstStyle/>
          <a:p>
            <a:r>
              <a:rPr lang="en-GB" sz="2000" dirty="0"/>
              <a:t>Strategic Aim of NI ESF Programme 2014 – 2020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05807" y="1815551"/>
            <a:ext cx="9292393" cy="394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dirty="0"/>
              <a:t>Strategic Aim of NI ESF Programme 2014 – 2020</a:t>
            </a:r>
          </a:p>
          <a:p>
            <a:pPr>
              <a:lnSpc>
                <a:spcPct val="80000"/>
              </a:lnSpc>
              <a:buNone/>
            </a:pPr>
            <a:endParaRPr lang="en-GB" sz="2400" dirty="0"/>
          </a:p>
          <a:p>
            <a:pPr>
              <a:lnSpc>
                <a:spcPct val="80000"/>
              </a:lnSpc>
              <a:buNone/>
            </a:pPr>
            <a:r>
              <a:rPr lang="en-GB" sz="2400" dirty="0"/>
              <a:t>The NI ESF Programme is aligned to the EU 2020 Strategy for Jobs and </a:t>
            </a:r>
          </a:p>
          <a:p>
            <a:pPr>
              <a:lnSpc>
                <a:spcPct val="80000"/>
              </a:lnSpc>
              <a:buNone/>
            </a:pPr>
            <a:r>
              <a:rPr lang="en-GB" sz="2400" dirty="0"/>
              <a:t>Growth.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400" b="1" u="sng" dirty="0"/>
          </a:p>
          <a:p>
            <a:pPr>
              <a:lnSpc>
                <a:spcPct val="80000"/>
              </a:lnSpc>
              <a:buNone/>
            </a:pPr>
            <a:r>
              <a:rPr lang="en-GB" sz="2400" dirty="0"/>
              <a:t>The overall aim of the Programme is to:-</a:t>
            </a:r>
          </a:p>
          <a:p>
            <a:pPr>
              <a:lnSpc>
                <a:spcPct val="80000"/>
              </a:lnSpc>
              <a:buNone/>
            </a:pP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dirty="0" smtClean="0"/>
              <a:t> combat </a:t>
            </a:r>
            <a:r>
              <a:rPr lang="en-GB" sz="2400" dirty="0"/>
              <a:t>poverty;</a:t>
            </a:r>
          </a:p>
          <a:p>
            <a:pPr>
              <a:lnSpc>
                <a:spcPct val="80000"/>
              </a:lnSpc>
              <a:buNone/>
            </a:pP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dirty="0" smtClean="0"/>
              <a:t> enhance </a:t>
            </a:r>
            <a:r>
              <a:rPr lang="en-GB" sz="2400" dirty="0"/>
              <a:t>social inclusion by reducing economic inactivity; and </a:t>
            </a:r>
          </a:p>
          <a:p>
            <a:pPr>
              <a:lnSpc>
                <a:spcPct val="80000"/>
              </a:lnSpc>
              <a:buNone/>
            </a:pPr>
            <a:endParaRPr lang="en-GB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dirty="0" smtClean="0"/>
              <a:t> increase </a:t>
            </a:r>
            <a:r>
              <a:rPr lang="en-GB" sz="2400" dirty="0"/>
              <a:t>the skills base of those currently in work and future potential participants in the workforce.</a:t>
            </a:r>
          </a:p>
        </p:txBody>
      </p:sp>
    </p:spTree>
    <p:extLst>
      <p:ext uri="{BB962C8B-B14F-4D97-AF65-F5344CB8AC3E}">
        <p14:creationId xmlns:p14="http://schemas.microsoft.com/office/powerpoint/2010/main" val="34164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94" y="-762000"/>
            <a:ext cx="9144000" cy="478544"/>
          </a:xfrm>
        </p:spPr>
        <p:txBody>
          <a:bodyPr>
            <a:normAutofit/>
          </a:bodyPr>
          <a:lstStyle/>
          <a:p>
            <a:r>
              <a:rPr lang="en-GB" sz="2000" dirty="0"/>
              <a:t>Priorities 1 &amp; </a:t>
            </a:r>
            <a:r>
              <a:rPr lang="en-GB" sz="2000" dirty="0" smtClean="0"/>
              <a:t>2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2194" y="1630119"/>
            <a:ext cx="9501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/>
              <a:t>Priorities 1 </a:t>
            </a:r>
            <a:r>
              <a:rPr lang="en-GB" sz="2400" b="1" dirty="0" smtClean="0"/>
              <a:t>and </a:t>
            </a:r>
            <a:r>
              <a:rPr lang="en-GB" sz="2400" b="1" dirty="0"/>
              <a:t>2</a:t>
            </a:r>
            <a:endParaRPr lang="en-GB" sz="2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 The </a:t>
            </a:r>
            <a:r>
              <a:rPr lang="en-GB" sz="2400" dirty="0"/>
              <a:t>Programme funds activities which enhance and extend employment 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/>
              <a:t>opportunities, in particular, for those groups at a disadvantage in the </a:t>
            </a:r>
            <a:r>
              <a:rPr lang="en-GB" sz="2400" dirty="0" smtClean="0"/>
              <a:t>labour market </a:t>
            </a:r>
            <a:r>
              <a:rPr lang="en-GB" sz="2400" dirty="0"/>
              <a:t>who are unemployed, including long term unemployed, or economically inactive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 Focus </a:t>
            </a:r>
            <a:r>
              <a:rPr lang="en-GB" sz="2400" dirty="0"/>
              <a:t>on performance of projects funded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/>
              <a:t> Value </a:t>
            </a:r>
            <a:r>
              <a:rPr lang="en-GB" sz="2400" dirty="0"/>
              <a:t>for Money</a:t>
            </a:r>
          </a:p>
        </p:txBody>
      </p:sp>
    </p:spTree>
    <p:extLst>
      <p:ext uri="{BB962C8B-B14F-4D97-AF65-F5344CB8AC3E}">
        <p14:creationId xmlns:p14="http://schemas.microsoft.com/office/powerpoint/2010/main" val="28871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-647701"/>
            <a:ext cx="9144000" cy="499015"/>
          </a:xfrm>
        </p:spPr>
        <p:txBody>
          <a:bodyPr>
            <a:normAutofit/>
          </a:bodyPr>
          <a:lstStyle/>
          <a:p>
            <a:r>
              <a:rPr lang="en-GB" sz="2000" dirty="0"/>
              <a:t>Priorities 1 &amp; </a:t>
            </a:r>
            <a:r>
              <a:rPr lang="en-GB" sz="2000" dirty="0" smtClean="0"/>
              <a:t>2 continued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31900" y="1772463"/>
            <a:ext cx="9677400" cy="418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dirty="0" smtClean="0"/>
              <a:t> </a:t>
            </a:r>
            <a:r>
              <a:rPr lang="en-GB" sz="2800" dirty="0" smtClean="0"/>
              <a:t>Call </a:t>
            </a:r>
            <a:r>
              <a:rPr lang="en-GB" sz="2800" dirty="0"/>
              <a:t>1 </a:t>
            </a:r>
            <a:r>
              <a:rPr lang="en-GB" sz="2800" dirty="0" smtClean="0"/>
              <a:t>- </a:t>
            </a:r>
            <a:r>
              <a:rPr lang="en-GB" sz="2800" dirty="0"/>
              <a:t>April 2015 to March 2018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800" dirty="0" smtClean="0"/>
              <a:t> Call </a:t>
            </a:r>
            <a:r>
              <a:rPr lang="en-GB" sz="2800" dirty="0"/>
              <a:t>2 </a:t>
            </a:r>
            <a:r>
              <a:rPr lang="en-GB" sz="2800" dirty="0" smtClean="0"/>
              <a:t>- </a:t>
            </a:r>
            <a:r>
              <a:rPr lang="en-GB" sz="2800" dirty="0"/>
              <a:t>April 2018 to March 2022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Call </a:t>
            </a:r>
            <a:r>
              <a:rPr lang="en-US" sz="2800" dirty="0"/>
              <a:t>3 </a:t>
            </a:r>
            <a:r>
              <a:rPr lang="en-US" sz="2800" dirty="0" smtClean="0"/>
              <a:t>- April </a:t>
            </a:r>
            <a:r>
              <a:rPr lang="en-US" sz="2800" dirty="0"/>
              <a:t>2022 to March 2023 with possible extension depending on foreign exchange movements and national match funding availability</a:t>
            </a: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800" dirty="0" smtClean="0"/>
              <a:t> Final </a:t>
            </a:r>
            <a:r>
              <a:rPr lang="en-GB" sz="2800" dirty="0"/>
              <a:t>call for applications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Call </a:t>
            </a:r>
            <a:r>
              <a:rPr lang="en-US" sz="2800" dirty="0"/>
              <a:t>3 Match Funding</a:t>
            </a: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66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the slide template which has been used for this presentation.  It features the Department for the Economy logo in the top right hand corner and a strapline at the bottom of the slide which says, &quot;Creating a globally competitive economy that works for everyone&quot;" title="Presentation 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7" name="Picture 6" descr="This is the ESF logo which consists of the EU emblem and the text:&#10;European Union&#10;European Social Fund&#10;Northern Ireland" title="European Social Fund (ESF)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61" y="234813"/>
            <a:ext cx="2808692" cy="1111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5807" y="-576072"/>
            <a:ext cx="9144000" cy="4097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Priority Axes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6419" y="1765005"/>
            <a:ext cx="100265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Priority Axes / Thematic Objectives</a:t>
            </a:r>
          </a:p>
          <a:p>
            <a:endParaRPr lang="en-US" sz="2800" b="1" dirty="0"/>
          </a:p>
          <a:p>
            <a:r>
              <a:rPr lang="en-US" sz="2800" b="1" dirty="0" smtClean="0"/>
              <a:t>Priority Axis 1 </a:t>
            </a:r>
            <a:r>
              <a:rPr lang="en-US" sz="2800" dirty="0" smtClean="0"/>
              <a:t>(Access to Employment)</a:t>
            </a:r>
          </a:p>
          <a:p>
            <a:r>
              <a:rPr lang="en-US" sz="2800" dirty="0" smtClean="0"/>
              <a:t>Thematic Objective 8 – Promoting sustainable and quality employment and supporting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mobility</a:t>
            </a:r>
          </a:p>
          <a:p>
            <a:endParaRPr lang="en-US" sz="2800" dirty="0"/>
          </a:p>
          <a:p>
            <a:r>
              <a:rPr lang="en-US" sz="2800" b="1" dirty="0" smtClean="0"/>
              <a:t>Priority Axis 2 </a:t>
            </a:r>
            <a:r>
              <a:rPr lang="en-US" sz="2800" dirty="0" smtClean="0"/>
              <a:t>(Social Inclusion and Combating Poverty)</a:t>
            </a:r>
          </a:p>
          <a:p>
            <a:r>
              <a:rPr lang="en-US" sz="2800" dirty="0" smtClean="0"/>
              <a:t>Thematic Objectives 9 – Promoting social inclusion, combating poverty and any discrimination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992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3771</Words>
  <Application>Microsoft Office PowerPoint</Application>
  <PresentationFormat>Widescreen</PresentationFormat>
  <Paragraphs>676</Paragraphs>
  <Slides>59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Wingdings</vt:lpstr>
      <vt:lpstr>Office Theme</vt:lpstr>
      <vt:lpstr>ESF Stakeholder Information Event Opening Slide</vt:lpstr>
      <vt:lpstr>Welcome by Maeve Hamilton, Director of European Fund Management Division</vt:lpstr>
      <vt:lpstr>Agenda</vt:lpstr>
      <vt:lpstr> Programme Overview presented by Maeve Hamilton</vt:lpstr>
      <vt:lpstr> Programme Overview</vt:lpstr>
      <vt:lpstr>Strategic Aim of NI ESF Programme 2014 – 2020 </vt:lpstr>
      <vt:lpstr>Priorities 1 &amp; 2</vt:lpstr>
      <vt:lpstr>Priorities 1 &amp; 2 continued</vt:lpstr>
      <vt:lpstr>Priority Axes</vt:lpstr>
      <vt:lpstr>Four Thematic Objectives</vt:lpstr>
      <vt:lpstr>Northern Ireland Economic Context </vt:lpstr>
      <vt:lpstr>Policy Context </vt:lpstr>
      <vt:lpstr>PEACE IV Priority 2.1 Children and Young People Programme and PEACE PLUS </vt:lpstr>
      <vt:lpstr>PEACE IV Priority 2.1 Children and Young People/ PEACE PLUS Programme cont’d </vt:lpstr>
      <vt:lpstr>Performance Indicators</vt:lpstr>
      <vt:lpstr>Overview of Performance Indicators - European Commission’s Output and Result Indicator Framework</vt:lpstr>
      <vt:lpstr>1. Common Output Indicators </vt:lpstr>
      <vt:lpstr>Common Output Indicators </vt:lpstr>
      <vt:lpstr>2. Common Immediate Result Indicators (upon leaving)</vt:lpstr>
      <vt:lpstr>3. Common Long–term Result Indicators (6 months after  leaving)</vt:lpstr>
      <vt:lpstr>4. Programme Specific Indicators - NI</vt:lpstr>
      <vt:lpstr>Thematic Objective Performance Targets – Unemployed and Economically Inactive</vt:lpstr>
      <vt:lpstr>Thematic Objective Performance Targets – Young People aged 16-24, not in employment, education or training</vt:lpstr>
      <vt:lpstr>Thematic Objective Performance Targets – People with a Disability</vt:lpstr>
      <vt:lpstr>Thematic Objective Performance Targets – Community Family Support (CFSP)</vt:lpstr>
      <vt:lpstr>Other Result and Performance Indicators</vt:lpstr>
      <vt:lpstr>Estimated Call 3 Targets</vt:lpstr>
      <vt:lpstr>Simplified Costs Funding Model</vt:lpstr>
      <vt:lpstr>Simplified Cost Options (SCO)</vt:lpstr>
      <vt:lpstr>Proposed Call 3 Simplified Cost Rates</vt:lpstr>
      <vt:lpstr>Application Process</vt:lpstr>
      <vt:lpstr>Call 3 Application Process</vt:lpstr>
      <vt:lpstr>Call 3 Application Process continued (1)</vt:lpstr>
      <vt:lpstr>Call 3 Application Process continued (2)</vt:lpstr>
      <vt:lpstr>Call 3 Application Process continued</vt:lpstr>
      <vt:lpstr>High Level Timetable</vt:lpstr>
      <vt:lpstr>Application Eligibility</vt:lpstr>
      <vt:lpstr>Assessment of Applications</vt:lpstr>
      <vt:lpstr>Call 3 Budget</vt:lpstr>
      <vt:lpstr>Scores and Descriptors</vt:lpstr>
      <vt:lpstr>Mandatory Attachments</vt:lpstr>
      <vt:lpstr>Clarification Requests </vt:lpstr>
      <vt:lpstr>Clarification Requests continued</vt:lpstr>
      <vt:lpstr>Appeal Process</vt:lpstr>
      <vt:lpstr>Section Overview</vt:lpstr>
      <vt:lpstr>Part A - General Information and Executive Summary</vt:lpstr>
      <vt:lpstr>Part B - Section 1 – Performance Indicators</vt:lpstr>
      <vt:lpstr>Part B - Section 2 – Finance</vt:lpstr>
      <vt:lpstr>Value for Money</vt:lpstr>
      <vt:lpstr>Managing Financial Flows</vt:lpstr>
      <vt:lpstr>Other Match Funding</vt:lpstr>
      <vt:lpstr>Part B – Section 2 – Finance: Breakdown of Direct Staff Costs (Annex A)</vt:lpstr>
      <vt:lpstr>Part B – Section 2 – Finance: Annex A Information </vt:lpstr>
      <vt:lpstr>Total Project Cost Summary - Annex B</vt:lpstr>
      <vt:lpstr>Part C - Section 1 - Strategic Context, Need and Demand</vt:lpstr>
      <vt:lpstr>Part C - Section 2 - Equal Opportunities, Non-Discrimination and Sustainable Development</vt:lpstr>
      <vt:lpstr>Part C  - Section 3 – Project Design and Delivery</vt:lpstr>
      <vt:lpstr>Part C - Section 4 – Project Management Experience and Capacity</vt:lpstr>
      <vt:lpstr>Questions and Answers</vt:lpstr>
    </vt:vector>
  </TitlesOfParts>
  <Company>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McErlean, Mark</dc:creator>
  <cp:lastModifiedBy>Loughridge, Michael</cp:lastModifiedBy>
  <cp:revision>196</cp:revision>
  <dcterms:created xsi:type="dcterms:W3CDTF">2021-03-11T10:36:56Z</dcterms:created>
  <dcterms:modified xsi:type="dcterms:W3CDTF">2021-06-10T13:15:58Z</dcterms:modified>
</cp:coreProperties>
</file>