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71" r:id="rId4"/>
    <p:sldId id="272" r:id="rId5"/>
    <p:sldId id="268" r:id="rId6"/>
    <p:sldId id="260" r:id="rId7"/>
    <p:sldId id="261" r:id="rId8"/>
    <p:sldId id="270" r:id="rId9"/>
    <p:sldId id="263" r:id="rId10"/>
    <p:sldId id="265" r:id="rId11"/>
    <p:sldId id="269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184D88C-0A62-C168-DBE8-F8175D374619}" name="Finlay, Eimear" initials="EF" userId="S::Eimear.Finlay@economy-ni.gov.uk::9b894ed8-de75-4a5d-92e0-707ddb8f82d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6874"/>
    <a:srgbClr val="1D1F63"/>
    <a:srgbClr val="428A95"/>
    <a:srgbClr val="05A6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A07286-2306-44DB-85A7-6FF06A474802}" v="35" dt="2026-09-23T12:47:03.0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404" autoAdjust="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nlay, Eimear" userId="9b894ed8-de75-4a5d-92e0-707ddb8f82d2" providerId="ADAL" clId="{CD449E7A-92DB-4CA6-82A9-A81B3DF7E9BB}"/>
    <pc:docChg chg="undo custSel modSld">
      <pc:chgData name="Finlay, Eimear" userId="9b894ed8-de75-4a5d-92e0-707ddb8f82d2" providerId="ADAL" clId="{CD449E7A-92DB-4CA6-82A9-A81B3DF7E9BB}" dt="2026-09-23T12:48:04.986" v="130" actId="478"/>
      <pc:docMkLst>
        <pc:docMk/>
      </pc:docMkLst>
      <pc:sldChg chg="modSp mod">
        <pc:chgData name="Finlay, Eimear" userId="9b894ed8-de75-4a5d-92e0-707ddb8f82d2" providerId="ADAL" clId="{CD449E7A-92DB-4CA6-82A9-A81B3DF7E9BB}" dt="2026-09-23T12:45:29.150" v="94"/>
        <pc:sldMkLst>
          <pc:docMk/>
          <pc:sldMk cId="0" sldId="256"/>
        </pc:sldMkLst>
        <pc:spChg chg="mod">
          <ac:chgData name="Finlay, Eimear" userId="9b894ed8-de75-4a5d-92e0-707ddb8f82d2" providerId="ADAL" clId="{CD449E7A-92DB-4CA6-82A9-A81B3DF7E9BB}" dt="2026-09-23T12:37:48.523" v="0" actId="962"/>
          <ac:spMkLst>
            <pc:docMk/>
            <pc:sldMk cId="0" sldId="256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00.615" v="1" actId="962"/>
          <ac:spMkLst>
            <pc:docMk/>
            <pc:sldMk cId="0" sldId="256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02.894" v="2" actId="962"/>
          <ac:spMkLst>
            <pc:docMk/>
            <pc:sldMk cId="0" sldId="256"/>
            <ac:spMk id="4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5:29.150" v="94"/>
          <ac:spMkLst>
            <pc:docMk/>
            <pc:sldMk cId="0" sldId="256"/>
            <ac:spMk id="5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0:44.161" v="77" actId="33553"/>
          <ac:spMkLst>
            <pc:docMk/>
            <pc:sldMk cId="0" sldId="256"/>
            <ac:spMk id="6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0:14.214" v="76" actId="33553"/>
          <ac:spMkLst>
            <pc:docMk/>
            <pc:sldMk cId="0" sldId="256"/>
            <ac:spMk id="7" creationId="{00000000-0000-0000-0000-000000000000}"/>
          </ac:spMkLst>
        </pc:spChg>
      </pc:sldChg>
      <pc:sldChg chg="delSp modSp mod">
        <pc:chgData name="Finlay, Eimear" userId="9b894ed8-de75-4a5d-92e0-707ddb8f82d2" providerId="ADAL" clId="{CD449E7A-92DB-4CA6-82A9-A81B3DF7E9BB}" dt="2026-09-23T12:47:45.519" v="126" actId="478"/>
        <pc:sldMkLst>
          <pc:docMk/>
          <pc:sldMk cId="0" sldId="260"/>
        </pc:sldMkLst>
        <pc:spChg chg="mod">
          <ac:chgData name="Finlay, Eimear" userId="9b894ed8-de75-4a5d-92e0-707ddb8f82d2" providerId="ADAL" clId="{CD449E7A-92DB-4CA6-82A9-A81B3DF7E9BB}" dt="2026-09-23T12:43:18.225" v="84" actId="33553"/>
          <ac:spMkLst>
            <pc:docMk/>
            <pc:sldMk cId="0" sldId="260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6.809" v="31" actId="962"/>
          <ac:spMkLst>
            <pc:docMk/>
            <pc:sldMk cId="0" sldId="260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7.423" v="32" actId="962"/>
          <ac:spMkLst>
            <pc:docMk/>
            <pc:sldMk cId="0" sldId="260"/>
            <ac:spMk id="5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8.086" v="33" actId="962"/>
          <ac:spMkLst>
            <pc:docMk/>
            <pc:sldMk cId="0" sldId="260"/>
            <ac:spMk id="6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8.747" v="34" actId="962"/>
          <ac:spMkLst>
            <pc:docMk/>
            <pc:sldMk cId="0" sldId="260"/>
            <ac:spMk id="9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9.297" v="35" actId="962"/>
          <ac:spMkLst>
            <pc:docMk/>
            <pc:sldMk cId="0" sldId="260"/>
            <ac:spMk id="10" creationId="{00000000-0000-0000-0000-000000000000}"/>
          </ac:spMkLst>
        </pc:spChg>
        <pc:spChg chg="del">
          <ac:chgData name="Finlay, Eimear" userId="9b894ed8-de75-4a5d-92e0-707ddb8f82d2" providerId="ADAL" clId="{CD449E7A-92DB-4CA6-82A9-A81B3DF7E9BB}" dt="2026-09-23T12:47:45.519" v="126" actId="478"/>
          <ac:spMkLst>
            <pc:docMk/>
            <pc:sldMk cId="0" sldId="260"/>
            <ac:spMk id="25" creationId="{00000000-0000-0000-0000-000000000000}"/>
          </ac:spMkLst>
        </pc:spChg>
      </pc:sldChg>
      <pc:sldChg chg="delSp modSp mod">
        <pc:chgData name="Finlay, Eimear" userId="9b894ed8-de75-4a5d-92e0-707ddb8f82d2" providerId="ADAL" clId="{CD449E7A-92DB-4CA6-82A9-A81B3DF7E9BB}" dt="2026-09-23T12:46:56.568" v="122" actId="478"/>
        <pc:sldMkLst>
          <pc:docMk/>
          <pc:sldMk cId="0" sldId="261"/>
        </pc:sldMkLst>
        <pc:spChg chg="mod">
          <ac:chgData name="Finlay, Eimear" userId="9b894ed8-de75-4a5d-92e0-707ddb8f82d2" providerId="ADAL" clId="{CD449E7A-92DB-4CA6-82A9-A81B3DF7E9BB}" dt="2026-09-23T12:43:23.800" v="85" actId="33553"/>
          <ac:spMkLst>
            <pc:docMk/>
            <pc:sldMk cId="0" sldId="261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40.182" v="36" actId="962"/>
          <ac:spMkLst>
            <pc:docMk/>
            <pc:sldMk cId="0" sldId="261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40.825" v="37" actId="962"/>
          <ac:spMkLst>
            <pc:docMk/>
            <pc:sldMk cId="0" sldId="261"/>
            <ac:spMk id="5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41.442" v="38" actId="962"/>
          <ac:spMkLst>
            <pc:docMk/>
            <pc:sldMk cId="0" sldId="261"/>
            <ac:spMk id="8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49.657" v="39" actId="962"/>
          <ac:spMkLst>
            <pc:docMk/>
            <pc:sldMk cId="0" sldId="261"/>
            <ac:spMk id="9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51.249" v="40" actId="962"/>
          <ac:spMkLst>
            <pc:docMk/>
            <pc:sldMk cId="0" sldId="261"/>
            <ac:spMk id="1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52.360" v="41" actId="962"/>
          <ac:spMkLst>
            <pc:docMk/>
            <pc:sldMk cId="0" sldId="261"/>
            <ac:spMk id="1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52.912" v="42" actId="962"/>
          <ac:spMkLst>
            <pc:docMk/>
            <pc:sldMk cId="0" sldId="261"/>
            <ac:spMk id="16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54.115" v="43" actId="962"/>
          <ac:spMkLst>
            <pc:docMk/>
            <pc:sldMk cId="0" sldId="261"/>
            <ac:spMk id="17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6:27.431" v="121" actId="13244"/>
          <ac:spMkLst>
            <pc:docMk/>
            <pc:sldMk cId="0" sldId="261"/>
            <ac:spMk id="22" creationId="{20CAF8E2-839C-C46C-A63B-EB2F457BDFED}"/>
          </ac:spMkLst>
        </pc:spChg>
        <pc:spChg chg="del mod">
          <ac:chgData name="Finlay, Eimear" userId="9b894ed8-de75-4a5d-92e0-707ddb8f82d2" providerId="ADAL" clId="{CD449E7A-92DB-4CA6-82A9-A81B3DF7E9BB}" dt="2026-09-23T12:46:56.568" v="122" actId="478"/>
          <ac:spMkLst>
            <pc:docMk/>
            <pc:sldMk cId="0" sldId="261"/>
            <ac:spMk id="25" creationId="{00000000-0000-0000-0000-000000000000}"/>
          </ac:spMkLst>
        </pc:spChg>
      </pc:sldChg>
      <pc:sldChg chg="delSp modSp mod">
        <pc:chgData name="Finlay, Eimear" userId="9b894ed8-de75-4a5d-92e0-707ddb8f82d2" providerId="ADAL" clId="{CD449E7A-92DB-4CA6-82A9-A81B3DF7E9BB}" dt="2026-09-23T12:48:04.986" v="130" actId="478"/>
        <pc:sldMkLst>
          <pc:docMk/>
          <pc:sldMk cId="0" sldId="263"/>
        </pc:sldMkLst>
        <pc:spChg chg="mod">
          <ac:chgData name="Finlay, Eimear" userId="9b894ed8-de75-4a5d-92e0-707ddb8f82d2" providerId="ADAL" clId="{CD449E7A-92DB-4CA6-82A9-A81B3DF7E9BB}" dt="2026-09-23T12:43:39.134" v="87" actId="33553"/>
          <ac:spMkLst>
            <pc:docMk/>
            <pc:sldMk cId="0" sldId="263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19.014" v="53" actId="962"/>
          <ac:spMkLst>
            <pc:docMk/>
            <pc:sldMk cId="0" sldId="263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19.644" v="54" actId="962"/>
          <ac:spMkLst>
            <pc:docMk/>
            <pc:sldMk cId="0" sldId="263"/>
            <ac:spMk id="4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653" v="55" actId="962"/>
          <ac:spMkLst>
            <pc:docMk/>
            <pc:sldMk cId="0" sldId="263"/>
            <ac:spMk id="8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660" v="56" actId="962"/>
          <ac:spMkLst>
            <pc:docMk/>
            <pc:sldMk cId="0" sldId="263"/>
            <ac:spMk id="1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663" v="57" actId="962"/>
          <ac:spMkLst>
            <pc:docMk/>
            <pc:sldMk cId="0" sldId="263"/>
            <ac:spMk id="16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668" v="58" actId="962"/>
          <ac:spMkLst>
            <pc:docMk/>
            <pc:sldMk cId="0" sldId="263"/>
            <ac:spMk id="20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672" v="59" actId="962"/>
          <ac:spMkLst>
            <pc:docMk/>
            <pc:sldMk cId="0" sldId="263"/>
            <ac:spMk id="24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677" v="60" actId="962"/>
          <ac:spMkLst>
            <pc:docMk/>
            <pc:sldMk cId="0" sldId="263"/>
            <ac:spMk id="28" creationId="{00000000-0000-0000-0000-000000000000}"/>
          </ac:spMkLst>
        </pc:spChg>
        <pc:spChg chg="del">
          <ac:chgData name="Finlay, Eimear" userId="9b894ed8-de75-4a5d-92e0-707ddb8f82d2" providerId="ADAL" clId="{CD449E7A-92DB-4CA6-82A9-A81B3DF7E9BB}" dt="2026-09-23T12:48:04.986" v="130" actId="478"/>
          <ac:spMkLst>
            <pc:docMk/>
            <pc:sldMk cId="0" sldId="263"/>
            <ac:spMk id="30" creationId="{00000000-0000-0000-0000-000000000000}"/>
          </ac:spMkLst>
        </pc:spChg>
      </pc:sldChg>
      <pc:sldChg chg="delSp modSp mod">
        <pc:chgData name="Finlay, Eimear" userId="9b894ed8-de75-4a5d-92e0-707ddb8f82d2" providerId="ADAL" clId="{CD449E7A-92DB-4CA6-82A9-A81B3DF7E9BB}" dt="2026-09-23T12:47:59.483" v="129" actId="478"/>
        <pc:sldMkLst>
          <pc:docMk/>
          <pc:sldMk cId="0" sldId="265"/>
        </pc:sldMkLst>
        <pc:spChg chg="mod">
          <ac:chgData name="Finlay, Eimear" userId="9b894ed8-de75-4a5d-92e0-707ddb8f82d2" providerId="ADAL" clId="{CD449E7A-92DB-4CA6-82A9-A81B3DF7E9BB}" dt="2026-09-23T12:43:43.678" v="88" actId="33553"/>
          <ac:spMkLst>
            <pc:docMk/>
            <pc:sldMk cId="0" sldId="265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691" v="61" actId="962"/>
          <ac:spMkLst>
            <pc:docMk/>
            <pc:sldMk cId="0" sldId="265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694" v="62" actId="962"/>
          <ac:spMkLst>
            <pc:docMk/>
            <pc:sldMk cId="0" sldId="265"/>
            <ac:spMk id="4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699" v="63" actId="962"/>
          <ac:spMkLst>
            <pc:docMk/>
            <pc:sldMk cId="0" sldId="265"/>
            <ac:spMk id="7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01" v="64" actId="962"/>
          <ac:spMkLst>
            <pc:docMk/>
            <pc:sldMk cId="0" sldId="265"/>
            <ac:spMk id="10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04" v="65" actId="962"/>
          <ac:spMkLst>
            <pc:docMk/>
            <pc:sldMk cId="0" sldId="265"/>
            <ac:spMk id="1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09" v="66" actId="962"/>
          <ac:spMkLst>
            <pc:docMk/>
            <pc:sldMk cId="0" sldId="265"/>
            <ac:spMk id="16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14" v="67" actId="962"/>
          <ac:spMkLst>
            <pc:docMk/>
            <pc:sldMk cId="0" sldId="265"/>
            <ac:spMk id="19" creationId="{00000000-0000-0000-0000-000000000000}"/>
          </ac:spMkLst>
        </pc:spChg>
        <pc:spChg chg="del mod">
          <ac:chgData name="Finlay, Eimear" userId="9b894ed8-de75-4a5d-92e0-707ddb8f82d2" providerId="ADAL" clId="{CD449E7A-92DB-4CA6-82A9-A81B3DF7E9BB}" dt="2026-09-23T12:47:59.483" v="129" actId="478"/>
          <ac:spMkLst>
            <pc:docMk/>
            <pc:sldMk cId="0" sldId="265"/>
            <ac:spMk id="25" creationId="{00000000-0000-0000-0000-000000000000}"/>
          </ac:spMkLst>
        </pc:spChg>
      </pc:sldChg>
      <pc:sldChg chg="addSp delSp modSp mod">
        <pc:chgData name="Finlay, Eimear" userId="9b894ed8-de75-4a5d-92e0-707ddb8f82d2" providerId="ADAL" clId="{CD449E7A-92DB-4CA6-82A9-A81B3DF7E9BB}" dt="2026-09-23T12:47:36.232" v="124" actId="478"/>
        <pc:sldMkLst>
          <pc:docMk/>
          <pc:sldMk cId="0" sldId="267"/>
        </pc:sldMkLst>
        <pc:spChg chg="mod">
          <ac:chgData name="Finlay, Eimear" userId="9b894ed8-de75-4a5d-92e0-707ddb8f82d2" providerId="ADAL" clId="{CD449E7A-92DB-4CA6-82A9-A81B3DF7E9BB}" dt="2026-09-23T12:43:04.800" v="82" actId="33553"/>
          <ac:spMkLst>
            <pc:docMk/>
            <pc:sldMk cId="0" sldId="267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05.469" v="3" actId="962"/>
          <ac:spMkLst>
            <pc:docMk/>
            <pc:sldMk cId="0" sldId="267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09.462" v="4" actId="962"/>
          <ac:spMkLst>
            <pc:docMk/>
            <pc:sldMk cId="0" sldId="267"/>
            <ac:spMk id="5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14.801" v="5" actId="962"/>
          <ac:spMkLst>
            <pc:docMk/>
            <pc:sldMk cId="0" sldId="267"/>
            <ac:spMk id="6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16.960" v="6" actId="962"/>
          <ac:spMkLst>
            <pc:docMk/>
            <pc:sldMk cId="0" sldId="267"/>
            <ac:spMk id="10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18.328" v="7" actId="962"/>
          <ac:spMkLst>
            <pc:docMk/>
            <pc:sldMk cId="0" sldId="267"/>
            <ac:spMk id="11" creationId="{00000000-0000-0000-0000-000000000000}"/>
          </ac:spMkLst>
        </pc:spChg>
        <pc:spChg chg="add del mod">
          <ac:chgData name="Finlay, Eimear" userId="9b894ed8-de75-4a5d-92e0-707ddb8f82d2" providerId="ADAL" clId="{CD449E7A-92DB-4CA6-82A9-A81B3DF7E9BB}" dt="2026-09-23T12:42:56.760" v="81" actId="478"/>
          <ac:spMkLst>
            <pc:docMk/>
            <pc:sldMk cId="0" sldId="267"/>
            <ac:spMk id="15" creationId="{7D632372-6FD3-1235-D0DA-CCBCBAD3A27A}"/>
          </ac:spMkLst>
        </pc:spChg>
        <pc:spChg chg="del">
          <ac:chgData name="Finlay, Eimear" userId="9b894ed8-de75-4a5d-92e0-707ddb8f82d2" providerId="ADAL" clId="{CD449E7A-92DB-4CA6-82A9-A81B3DF7E9BB}" dt="2026-09-23T12:47:36.232" v="124" actId="478"/>
          <ac:spMkLst>
            <pc:docMk/>
            <pc:sldMk cId="0" sldId="267"/>
            <ac:spMk id="30" creationId="{00000000-0000-0000-0000-000000000000}"/>
          </ac:spMkLst>
        </pc:spChg>
      </pc:sldChg>
      <pc:sldChg chg="delSp modSp mod">
        <pc:chgData name="Finlay, Eimear" userId="9b894ed8-de75-4a5d-92e0-707ddb8f82d2" providerId="ADAL" clId="{CD449E7A-92DB-4CA6-82A9-A81B3DF7E9BB}" dt="2026-09-23T12:47:41.687" v="125" actId="478"/>
        <pc:sldMkLst>
          <pc:docMk/>
          <pc:sldMk cId="0" sldId="268"/>
        </pc:sldMkLst>
        <pc:spChg chg="mod">
          <ac:chgData name="Finlay, Eimear" userId="9b894ed8-de75-4a5d-92e0-707ddb8f82d2" providerId="ADAL" clId="{CD449E7A-92DB-4CA6-82A9-A81B3DF7E9BB}" dt="2026-09-23T12:42:47.811" v="80" actId="33553"/>
          <ac:spMkLst>
            <pc:docMk/>
            <pc:sldMk cId="0" sldId="268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3.199" v="26" actId="962"/>
          <ac:spMkLst>
            <pc:docMk/>
            <pc:sldMk cId="0" sldId="268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3.841" v="27" actId="962"/>
          <ac:spMkLst>
            <pc:docMk/>
            <pc:sldMk cId="0" sldId="268"/>
            <ac:spMk id="5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4.311" v="28" actId="962"/>
          <ac:spMkLst>
            <pc:docMk/>
            <pc:sldMk cId="0" sldId="268"/>
            <ac:spMk id="9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4.785" v="29" actId="962"/>
          <ac:spMkLst>
            <pc:docMk/>
            <pc:sldMk cId="0" sldId="268"/>
            <ac:spMk id="1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5.633" v="30" actId="962"/>
          <ac:spMkLst>
            <pc:docMk/>
            <pc:sldMk cId="0" sldId="268"/>
            <ac:spMk id="17" creationId="{00000000-0000-0000-0000-000000000000}"/>
          </ac:spMkLst>
        </pc:spChg>
        <pc:spChg chg="del">
          <ac:chgData name="Finlay, Eimear" userId="9b894ed8-de75-4a5d-92e0-707ddb8f82d2" providerId="ADAL" clId="{CD449E7A-92DB-4CA6-82A9-A81B3DF7E9BB}" dt="2026-09-23T12:47:41.687" v="125" actId="478"/>
          <ac:spMkLst>
            <pc:docMk/>
            <pc:sldMk cId="0" sldId="268"/>
            <ac:spMk id="25" creationId="{00000000-0000-0000-0000-000000000000}"/>
          </ac:spMkLst>
        </pc:spChg>
      </pc:sldChg>
      <pc:sldChg chg="delSp modSp mod">
        <pc:chgData name="Finlay, Eimear" userId="9b894ed8-de75-4a5d-92e0-707ddb8f82d2" providerId="ADAL" clId="{CD449E7A-92DB-4CA6-82A9-A81B3DF7E9BB}" dt="2026-09-23T12:47:53.663" v="127" actId="478"/>
        <pc:sldMkLst>
          <pc:docMk/>
          <pc:sldMk cId="0" sldId="269"/>
        </pc:sldMkLst>
        <pc:spChg chg="mod">
          <ac:chgData name="Finlay, Eimear" userId="9b894ed8-de75-4a5d-92e0-707ddb8f82d2" providerId="ADAL" clId="{CD449E7A-92DB-4CA6-82A9-A81B3DF7E9BB}" dt="2026-09-23T12:43:48.548" v="89" actId="33553"/>
          <ac:spMkLst>
            <pc:docMk/>
            <pc:sldMk cId="0" sldId="269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30" v="68" actId="962"/>
          <ac:spMkLst>
            <pc:docMk/>
            <pc:sldMk cId="0" sldId="269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34" v="69" actId="962"/>
          <ac:spMkLst>
            <pc:docMk/>
            <pc:sldMk cId="0" sldId="269"/>
            <ac:spMk id="4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36" v="70" actId="962"/>
          <ac:spMkLst>
            <pc:docMk/>
            <pc:sldMk cId="0" sldId="269"/>
            <ac:spMk id="7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40" v="71" actId="962"/>
          <ac:spMkLst>
            <pc:docMk/>
            <pc:sldMk cId="0" sldId="269"/>
            <ac:spMk id="10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44" v="72" actId="962"/>
          <ac:spMkLst>
            <pc:docMk/>
            <pc:sldMk cId="0" sldId="269"/>
            <ac:spMk id="1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46" v="73" actId="962"/>
          <ac:spMkLst>
            <pc:docMk/>
            <pc:sldMk cId="0" sldId="269"/>
            <ac:spMk id="16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44.751" v="74" actId="962"/>
          <ac:spMkLst>
            <pc:docMk/>
            <pc:sldMk cId="0" sldId="269"/>
            <ac:spMk id="19" creationId="{00000000-0000-0000-0000-000000000000}"/>
          </ac:spMkLst>
        </pc:spChg>
        <pc:spChg chg="del">
          <ac:chgData name="Finlay, Eimear" userId="9b894ed8-de75-4a5d-92e0-707ddb8f82d2" providerId="ADAL" clId="{CD449E7A-92DB-4CA6-82A9-A81B3DF7E9BB}" dt="2026-09-23T12:47:53.663" v="127" actId="478"/>
          <ac:spMkLst>
            <pc:docMk/>
            <pc:sldMk cId="0" sldId="269"/>
            <ac:spMk id="25" creationId="{00000000-0000-0000-0000-000000000000}"/>
          </ac:spMkLst>
        </pc:spChg>
      </pc:sldChg>
      <pc:sldChg chg="delSp modSp mod">
        <pc:chgData name="Finlay, Eimear" userId="9b894ed8-de75-4a5d-92e0-707ddb8f82d2" providerId="ADAL" clId="{CD449E7A-92DB-4CA6-82A9-A81B3DF7E9BB}" dt="2026-09-23T12:47:03.069" v="123" actId="962"/>
        <pc:sldMkLst>
          <pc:docMk/>
          <pc:sldMk cId="0" sldId="270"/>
        </pc:sldMkLst>
        <pc:spChg chg="mod">
          <ac:chgData name="Finlay, Eimear" userId="9b894ed8-de75-4a5d-92e0-707ddb8f82d2" providerId="ADAL" clId="{CD449E7A-92DB-4CA6-82A9-A81B3DF7E9BB}" dt="2026-09-23T12:38:55.199" v="44" actId="962"/>
          <ac:spMkLst>
            <pc:docMk/>
            <pc:sldMk cId="0" sldId="270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7:03.069" v="123" actId="962"/>
          <ac:spMkLst>
            <pc:docMk/>
            <pc:sldMk cId="0" sldId="270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3:33.958" v="86" actId="33553"/>
          <ac:spMkLst>
            <pc:docMk/>
            <pc:sldMk cId="0" sldId="270"/>
            <ac:spMk id="4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55.872" v="45" actId="962"/>
          <ac:spMkLst>
            <pc:docMk/>
            <pc:sldMk cId="0" sldId="270"/>
            <ac:spMk id="5" creationId="{00000000-0000-0000-0000-000000000000}"/>
          </ac:spMkLst>
        </pc:spChg>
        <pc:spChg chg="del mod">
          <ac:chgData name="Finlay, Eimear" userId="9b894ed8-de75-4a5d-92e0-707ddb8f82d2" providerId="ADAL" clId="{CD449E7A-92DB-4CA6-82A9-A81B3DF7E9BB}" dt="2026-09-23T12:39:07.520" v="50" actId="478"/>
          <ac:spMkLst>
            <pc:docMk/>
            <pc:sldMk cId="0" sldId="270"/>
            <ac:spMk id="7" creationId="{00000000-0000-0000-0000-000000000000}"/>
          </ac:spMkLst>
        </pc:spChg>
        <pc:spChg chg="del">
          <ac:chgData name="Finlay, Eimear" userId="9b894ed8-de75-4a5d-92e0-707ddb8f82d2" providerId="ADAL" clId="{CD449E7A-92DB-4CA6-82A9-A81B3DF7E9BB}" dt="2026-09-23T12:39:09.236" v="51" actId="478"/>
          <ac:spMkLst>
            <pc:docMk/>
            <pc:sldMk cId="0" sldId="270"/>
            <ac:spMk id="8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58.414" v="47" actId="962"/>
          <ac:spMkLst>
            <pc:docMk/>
            <pc:sldMk cId="0" sldId="270"/>
            <ac:spMk id="9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59.782" v="48" actId="962"/>
          <ac:spMkLst>
            <pc:docMk/>
            <pc:sldMk cId="0" sldId="270"/>
            <ac:spMk id="10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00.890" v="49" actId="962"/>
          <ac:spMkLst>
            <pc:docMk/>
            <pc:sldMk cId="0" sldId="270"/>
            <ac:spMk id="15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9:15.788" v="52" actId="962"/>
          <ac:spMkLst>
            <pc:docMk/>
            <pc:sldMk cId="0" sldId="270"/>
            <ac:spMk id="20" creationId="{00000000-0000-0000-0000-000000000000}"/>
          </ac:spMkLst>
        </pc:spChg>
      </pc:sldChg>
      <pc:sldChg chg="modSp mod">
        <pc:chgData name="Finlay, Eimear" userId="9b894ed8-de75-4a5d-92e0-707ddb8f82d2" providerId="ADAL" clId="{CD449E7A-92DB-4CA6-82A9-A81B3DF7E9BB}" dt="2026-09-23T12:44:32.178" v="90" actId="962"/>
        <pc:sldMkLst>
          <pc:docMk/>
          <pc:sldMk cId="0" sldId="271"/>
        </pc:sldMkLst>
        <pc:spChg chg="mod">
          <ac:chgData name="Finlay, Eimear" userId="9b894ed8-de75-4a5d-92e0-707ddb8f82d2" providerId="ADAL" clId="{CD449E7A-92DB-4CA6-82A9-A81B3DF7E9BB}" dt="2026-09-23T12:38:20.506" v="8" actId="962"/>
          <ac:spMkLst>
            <pc:docMk/>
            <pc:sldMk cId="0" sldId="271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4:32.178" v="90" actId="962"/>
          <ac:spMkLst>
            <pc:docMk/>
            <pc:sldMk cId="0" sldId="271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2:42.408" v="79" actId="33553"/>
          <ac:spMkLst>
            <pc:docMk/>
            <pc:sldMk cId="0" sldId="271"/>
            <ac:spMk id="4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1.385" v="9" actId="962"/>
          <ac:spMkLst>
            <pc:docMk/>
            <pc:sldMk cId="0" sldId="271"/>
            <ac:spMk id="6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2.392" v="10" actId="962"/>
          <ac:spMkLst>
            <pc:docMk/>
            <pc:sldMk cId="0" sldId="271"/>
            <ac:spMk id="7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2.906" v="11" actId="962"/>
          <ac:spMkLst>
            <pc:docMk/>
            <pc:sldMk cId="0" sldId="271"/>
            <ac:spMk id="8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3.732" v="12" actId="962"/>
          <ac:spMkLst>
            <pc:docMk/>
            <pc:sldMk cId="0" sldId="271"/>
            <ac:spMk id="1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4.424" v="13" actId="962"/>
          <ac:spMkLst>
            <pc:docMk/>
            <pc:sldMk cId="0" sldId="271"/>
            <ac:spMk id="14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4.817" v="14" actId="962"/>
          <ac:spMkLst>
            <pc:docMk/>
            <pc:sldMk cId="0" sldId="271"/>
            <ac:spMk id="15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5.593" v="15" actId="962"/>
          <ac:spMkLst>
            <pc:docMk/>
            <pc:sldMk cId="0" sldId="271"/>
            <ac:spMk id="19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6.109" v="16" actId="962"/>
          <ac:spMkLst>
            <pc:docMk/>
            <pc:sldMk cId="0" sldId="271"/>
            <ac:spMk id="21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6.838" v="17" actId="962"/>
          <ac:spMkLst>
            <pc:docMk/>
            <pc:sldMk cId="0" sldId="271"/>
            <ac:spMk id="2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7.508" v="18" actId="962"/>
          <ac:spMkLst>
            <pc:docMk/>
            <pc:sldMk cId="0" sldId="271"/>
            <ac:spMk id="26" creationId="{00000000-0000-0000-0000-000000000000}"/>
          </ac:spMkLst>
        </pc:spChg>
      </pc:sldChg>
      <pc:sldChg chg="modSp mod">
        <pc:chgData name="Finlay, Eimear" userId="9b894ed8-de75-4a5d-92e0-707ddb8f82d2" providerId="ADAL" clId="{CD449E7A-92DB-4CA6-82A9-A81B3DF7E9BB}" dt="2026-09-23T12:45:49.572" v="119"/>
        <pc:sldMkLst>
          <pc:docMk/>
          <pc:sldMk cId="0" sldId="272"/>
        </pc:sldMkLst>
        <pc:spChg chg="mod">
          <ac:chgData name="Finlay, Eimear" userId="9b894ed8-de75-4a5d-92e0-707ddb8f82d2" providerId="ADAL" clId="{CD449E7A-92DB-4CA6-82A9-A81B3DF7E9BB}" dt="2026-09-23T12:38:28.745" v="19" actId="962"/>
          <ac:spMkLst>
            <pc:docMk/>
            <pc:sldMk cId="0" sldId="272"/>
            <ac:spMk id="2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5:49.572" v="119"/>
          <ac:spMkLst>
            <pc:docMk/>
            <pc:sldMk cId="0" sldId="272"/>
            <ac:spMk id="3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43:12.658" v="83" actId="33553"/>
          <ac:spMkLst>
            <pc:docMk/>
            <pc:sldMk cId="0" sldId="272"/>
            <ac:spMk id="4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29.520" v="20" actId="962"/>
          <ac:spMkLst>
            <pc:docMk/>
            <pc:sldMk cId="0" sldId="272"/>
            <ac:spMk id="6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0.191" v="21" actId="962"/>
          <ac:spMkLst>
            <pc:docMk/>
            <pc:sldMk cId="0" sldId="272"/>
            <ac:spMk id="7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0.670" v="22" actId="962"/>
          <ac:spMkLst>
            <pc:docMk/>
            <pc:sldMk cId="0" sldId="272"/>
            <ac:spMk id="11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1.062" v="23" actId="962"/>
          <ac:spMkLst>
            <pc:docMk/>
            <pc:sldMk cId="0" sldId="272"/>
            <ac:spMk id="15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1.615" v="24" actId="962"/>
          <ac:spMkLst>
            <pc:docMk/>
            <pc:sldMk cId="0" sldId="272"/>
            <ac:spMk id="19" creationId="{00000000-0000-0000-0000-000000000000}"/>
          </ac:spMkLst>
        </pc:spChg>
        <pc:spChg chg="mod">
          <ac:chgData name="Finlay, Eimear" userId="9b894ed8-de75-4a5d-92e0-707ddb8f82d2" providerId="ADAL" clId="{CD449E7A-92DB-4CA6-82A9-A81B3DF7E9BB}" dt="2026-09-23T12:38:32.218" v="25" actId="962"/>
          <ac:spMkLst>
            <pc:docMk/>
            <pc:sldMk cId="0" sldId="272"/>
            <ac:spMk id="2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participants and explain that the session will focus on the flexibility of the Open Call and how organisations can shape a proportionate bid.
[Sources]
Source: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Explain that the programme now has two objectives. Objective A covers sector representation. Objective B supports the five themes of the Social Enterprise Action Plan. Applicants may propose one or more areas under either objective, or both.</a:t>
            </a:r>
          </a:p>
          <a:p>
            <a:r>
              <a:rPr dirty="0"/>
              <a:t>[Sources]</a:t>
            </a:r>
          </a:p>
          <a:p>
            <a:r>
              <a:rPr dirty="0"/>
              <a:t>Source: Updated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Talk through the three specified areas under Objective A. Explain that a proposal may cover one or more areas. Examples are illustrative only.</a:t>
            </a:r>
          </a:p>
          <a:p>
            <a:r>
              <a:rPr dirty="0"/>
              <a:t>[Sources]</a:t>
            </a:r>
          </a:p>
          <a:p>
            <a:r>
              <a:rPr dirty="0"/>
              <a:t>Source: Updated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Talk through the five Action Plan themes and practical examples. Reinforce that the examples are illustrative.</a:t>
            </a:r>
          </a:p>
          <a:p>
            <a:r>
              <a:rPr dirty="0"/>
              <a:t>[Sources]</a:t>
            </a:r>
          </a:p>
          <a:p>
            <a:r>
              <a:rPr dirty="0"/>
              <a:t>Source: Updated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Stress that applicants do not need to cover every area. A focused proposal under one area is welcome, and covering more areas does not automatically make a bid stronger.</a:t>
            </a:r>
          </a:p>
          <a:p>
            <a:r>
              <a:rPr dirty="0"/>
              <a:t>[Sources]</a:t>
            </a:r>
          </a:p>
          <a:p>
            <a:r>
              <a:rPr dirty="0"/>
              <a:t>Source: Updated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multiple delivery partners are welcome. For consortium bids, be clear about the Lead Applicant and partner responsibilities. Additional organisations cannot be added after submission.
[Sources]
Source: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Reinforce proportionality. Applicants can submit a short-term, local or single-activity proposal if that is the right response to the identified need.
[Sources]
Source: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Confirm the closing date and remind applicants to allow sufficient time to submit. Always check the published call webpage and application pack before delivering the session in case of updates.</a:t>
            </a:r>
          </a:p>
          <a:p>
            <a:r>
              <a:rPr dirty="0"/>
              <a:t>[Sources]</a:t>
            </a:r>
          </a:p>
          <a:p>
            <a:r>
              <a:rPr dirty="0"/>
              <a:t>Source: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single-objective bid, clarity and evidence remain essential. The application will be assessed only on the information provided in the relevant response.
[Sources]
Source: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Experience is a pass/fail gateway. The remaining criteria are scored on a 0 to 5 quality scale and weighted. Each proposed activity should stand up clearly against the criteria.
[Sources]
Source: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Close by repeating the central messages: applicants may bid under Objective A, Objective B, or both, and a focused proposal under one area is welcome.</a:t>
            </a:r>
          </a:p>
          <a:p>
            <a:r>
              <a:rPr dirty="0"/>
              <a:t>[Sources]</a:t>
            </a:r>
          </a:p>
          <a:p>
            <a:r>
              <a:rPr dirty="0"/>
              <a:t>Source: Updated Social Enterprise Support Programme Grant Information Pack provided by DfE.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F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5A6C9"/>
          </a:solidFill>
          <a:ln w="12700">
            <a:solidFill>
              <a:srgbClr val="05A6C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555480" y="256032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D1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Department for the Economy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0" y="6611112"/>
            <a:ext cx="6720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Creating a globally competitive economy that works for everyone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611112"/>
            <a:ext cx="228600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611112"/>
            <a:ext cx="228600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5A6C9"/>
          </a:solidFill>
          <a:ln w="127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230368"/>
            <a:ext cx="12191695" cy="1627632"/>
          </a:xfrm>
          <a:prstGeom prst="rect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00000">
            <a:off x="8641080" y="320040"/>
            <a:ext cx="2971800" cy="2971800"/>
          </a:xfrm>
          <a:prstGeom prst="arc">
            <a:avLst/>
          </a:prstGeom>
          <a:solidFill>
            <a:srgbClr val="EAF5F8">
              <a:alpha val="90000"/>
            </a:srgbClr>
          </a:solidFill>
          <a:ln w="12700">
            <a:solidFill>
              <a:srgbClr val="EAF5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>
            <a:spLocks noGrp="1"/>
          </p:cNvSpPr>
          <p:nvPr>
            <p:ph type="title" idx="4294967295"/>
          </p:nvPr>
        </p:nvSpPr>
        <p:spPr>
          <a:xfrm>
            <a:off x="777240" y="1234440"/>
            <a:ext cx="6766560" cy="12344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Social Enterprise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 Programme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5"/>
          <p:cNvSpPr>
            <a:spLocks/>
          </p:cNvSpPr>
          <p:nvPr/>
        </p:nvSpPr>
        <p:spPr>
          <a:xfrm>
            <a:off x="786384" y="276148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F6B7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 Call Information Session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A83FA0-692C-CBF0-5B67-86EE6EC4CB68}"/>
              </a:ext>
            </a:extLst>
          </p:cNvPr>
          <p:cNvSpPr txBox="1"/>
          <p:nvPr/>
        </p:nvSpPr>
        <p:spPr>
          <a:xfrm>
            <a:off x="727602" y="3429000"/>
            <a:ext cx="296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8A95"/>
                </a:solidFill>
              </a:rPr>
              <a:t>September 2026</a:t>
            </a:r>
            <a:endParaRPr lang="en-GB" sz="1600" dirty="0">
              <a:solidFill>
                <a:srgbClr val="428A95"/>
              </a:solidFill>
            </a:endParaRPr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32520" y="42062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D1F63"/>
                </a:solidFill>
              </a:rPr>
              <a:t>Department for the Economy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502920"/>
            <a:ext cx="877824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What the programme is seeking to support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24128"/>
            <a:ext cx="914400" cy="1"/>
          </a:xfrm>
          <a:prstGeom prst="line">
            <a:avLst/>
          </a:prstGeom>
          <a:noFill/>
          <a:ln w="508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400">
                <a:solidFill>
                  <a:srgbClr val="5D6874"/>
                </a:solidFill>
              </a:rPr>
              <a:t>Applicants may propose activity under either objective, or both.</a:t>
            </a:r>
            <a:endParaRPr lang="en-US" sz="1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664208"/>
            <a:ext cx="5074920" cy="3886200"/>
          </a:xfrm>
          <a:prstGeom prst="roundRect">
            <a:avLst>
              <a:gd name="adj" fmla="val 3636"/>
            </a:avLst>
          </a:prstGeom>
          <a:solidFill>
            <a:srgbClr val="F4F7FA"/>
          </a:solidFill>
          <a:ln w="12700">
            <a:solidFill>
              <a:srgbClr val="DDE4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8992" y="1956816"/>
            <a:ext cx="566928" cy="566928"/>
          </a:xfrm>
          <a:prstGeom prst="ellipse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078992" y="2103120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828800" y="1874519"/>
            <a:ext cx="3611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C2733"/>
                </a:solidFill>
              </a:rPr>
              <a:t>Sector representation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554480" y="2670048"/>
            <a:ext cx="3301299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400" dirty="0">
                <a:solidFill>
                  <a:srgbClr val="5D6874"/>
                </a:solidFill>
              </a:rPr>
              <a:t>One or more of:</a:t>
            </a:r>
            <a:br>
              <a:rPr dirty="0"/>
            </a:br>
            <a:br>
              <a:rPr dirty="0"/>
            </a:br>
            <a:r>
              <a:rPr sz="1400" dirty="0">
                <a:solidFill>
                  <a:srgbClr val="5D6874"/>
                </a:solidFill>
              </a:rPr>
              <a:t>• </a:t>
            </a:r>
            <a:r>
              <a:rPr lang="en-GB" sz="1400" dirty="0">
                <a:solidFill>
                  <a:srgbClr val="5D6874"/>
                </a:solidFill>
              </a:rPr>
              <a:t>Development and promotion of social enterprises to promote individual business growth</a:t>
            </a:r>
            <a:br>
              <a:rPr dirty="0"/>
            </a:br>
            <a:r>
              <a:rPr sz="1400" dirty="0">
                <a:solidFill>
                  <a:srgbClr val="5D6874"/>
                </a:solidFill>
              </a:rPr>
              <a:t>• </a:t>
            </a:r>
            <a:r>
              <a:rPr lang="en-GB" sz="1400" dirty="0">
                <a:solidFill>
                  <a:srgbClr val="5D6874"/>
                </a:solidFill>
              </a:rPr>
              <a:t>Strategic sectoral support aimed at growing the sector as a whole</a:t>
            </a:r>
            <a:br>
              <a:rPr dirty="0"/>
            </a:br>
            <a:r>
              <a:rPr sz="1400" dirty="0">
                <a:solidFill>
                  <a:srgbClr val="5D6874"/>
                </a:solidFill>
              </a:rPr>
              <a:t>• Engagement with public sector </a:t>
            </a:r>
            <a:r>
              <a:rPr lang="en-US" sz="1400" dirty="0">
                <a:solidFill>
                  <a:srgbClr val="5D6874"/>
                </a:solidFill>
              </a:rPr>
              <a:t>policy </a:t>
            </a:r>
            <a:r>
              <a:rPr sz="1400" dirty="0">
                <a:solidFill>
                  <a:srgbClr val="5D6874"/>
                </a:solidFill>
              </a:rPr>
              <a:t>development</a:t>
            </a:r>
            <a:r>
              <a:rPr lang="en-US" sz="1400" dirty="0">
                <a:solidFill>
                  <a:srgbClr val="5D6874"/>
                </a:solidFill>
              </a:rPr>
              <a:t> in the interests of the sector</a:t>
            </a:r>
            <a:endParaRPr lang="en-US" sz="115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664208"/>
            <a:ext cx="5074920" cy="3886200"/>
          </a:xfrm>
          <a:prstGeom prst="roundRect">
            <a:avLst>
              <a:gd name="adj" fmla="val 3636"/>
            </a:avLst>
          </a:prstGeom>
          <a:solidFill>
            <a:srgbClr val="EAF5F8"/>
          </a:solidFill>
          <a:ln w="127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11112" y="1956816"/>
            <a:ext cx="566928" cy="566928"/>
          </a:xfrm>
          <a:prstGeom prst="ellipse">
            <a:avLst/>
          </a:prstGeom>
          <a:solidFill>
            <a:srgbClr val="05A6C9"/>
          </a:solidFill>
          <a:ln w="127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6611112" y="2103120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B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60920" y="1874519"/>
            <a:ext cx="3611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800" b="1">
                <a:solidFill>
                  <a:srgbClr val="1C2733"/>
                </a:solidFill>
              </a:rPr>
              <a:t>Support for the Social Enterprise Action Plan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60920" y="2670048"/>
            <a:ext cx="36118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400" dirty="0">
                <a:solidFill>
                  <a:srgbClr val="5D6874"/>
                </a:solidFill>
              </a:rPr>
              <a:t>One or more of the following themes:</a:t>
            </a:r>
            <a:br>
              <a:rPr dirty="0"/>
            </a:br>
            <a:br>
              <a:rPr dirty="0"/>
            </a:br>
            <a:r>
              <a:rPr sz="1400" dirty="0">
                <a:solidFill>
                  <a:srgbClr val="5D6874"/>
                </a:solidFill>
              </a:rPr>
              <a:t>• Awareness of the sector</a:t>
            </a:r>
            <a:br>
              <a:rPr dirty="0"/>
            </a:br>
            <a:r>
              <a:rPr sz="1400" dirty="0">
                <a:solidFill>
                  <a:srgbClr val="5D6874"/>
                </a:solidFill>
              </a:rPr>
              <a:t>• Leadership and training</a:t>
            </a:r>
            <a:br>
              <a:rPr dirty="0"/>
            </a:br>
            <a:r>
              <a:rPr sz="1400" dirty="0">
                <a:solidFill>
                  <a:srgbClr val="5D6874"/>
                </a:solidFill>
              </a:rPr>
              <a:t>• Investment support</a:t>
            </a:r>
            <a:br>
              <a:rPr dirty="0"/>
            </a:br>
            <a:r>
              <a:rPr sz="1400" dirty="0">
                <a:solidFill>
                  <a:srgbClr val="5D6874"/>
                </a:solidFill>
              </a:rPr>
              <a:t>• Procurement</a:t>
            </a:r>
            <a:br>
              <a:rPr dirty="0"/>
            </a:br>
            <a:r>
              <a:rPr sz="1400" dirty="0">
                <a:solidFill>
                  <a:srgbClr val="5D6874"/>
                </a:solidFill>
              </a:rPr>
              <a:t>• Access to growth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05A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784080" y="182880"/>
            <a:ext cx="19202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600" b="1">
                <a:solidFill>
                  <a:srgbClr val="1D1F63"/>
                </a:solidFill>
                <a:latin typeface="Aptos"/>
              </a:rPr>
              <a:t>Department for the Economy</a:t>
            </a:r>
          </a:p>
        </p:txBody>
      </p:sp>
      <p:sp>
        <p:nvSpPr>
          <p:cNvPr id="4" name="Title 3"/>
          <p:cNvSpPr txBox="1">
            <a:spLocks noGrp="1"/>
          </p:cNvSpPr>
          <p:nvPr>
            <p:ph type="title" idx="4294967295"/>
          </p:nvPr>
        </p:nvSpPr>
        <p:spPr>
          <a:xfrm>
            <a:off x="640080" y="457200"/>
            <a:ext cx="1078992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Objective A: Social enterprise structural support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984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>
                <a:solidFill>
                  <a:srgbClr val="5D6874"/>
                </a:solidFill>
                <a:latin typeface="Aptos"/>
              </a:rPr>
              <a:t>Proposals should include one or more of the following specified areas.</a:t>
            </a:r>
          </a:p>
        </p:txBody>
      </p:sp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56832"/>
            <a:ext cx="12192000" cy="201168"/>
          </a:xfrm>
          <a:prstGeom prst="rect">
            <a:avLst/>
          </a:prstGeom>
          <a:solidFill>
            <a:srgbClr val="1D1F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572768"/>
            <a:ext cx="3401568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3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1847088"/>
            <a:ext cx="502920" cy="502920"/>
          </a:xfrm>
          <a:prstGeom prst="roundRect">
            <a:avLst/>
          </a:prstGeom>
          <a:solidFill>
            <a:srgbClr val="1D1F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1938528"/>
            <a:ext cx="502920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542032"/>
            <a:ext cx="288036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>
                <a:solidFill>
                  <a:srgbClr val="1C2733"/>
                </a:solidFill>
                <a:latin typeface="Aptos"/>
              </a:rPr>
              <a:t>Individual business growth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3154680"/>
            <a:ext cx="2889504" cy="10241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00" b="0">
                <a:solidFill>
                  <a:srgbClr val="1C2733"/>
                </a:solidFill>
                <a:latin typeface="Aptos"/>
              </a:rPr>
              <a:t>Development and promotion of social enterprises to promote individual business growth.</a:t>
            </a:r>
          </a:p>
        </p:txBody>
      </p:sp>
      <p:sp>
        <p:nvSpPr>
          <p:cNvPr id="12" name="Rounded 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4617720"/>
            <a:ext cx="2889504" cy="868680"/>
          </a:xfrm>
          <a:prstGeom prst="roundRect">
            <a:avLst/>
          </a:prstGeom>
          <a:solidFill>
            <a:srgbClr val="EC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15568" y="4773168"/>
            <a:ext cx="2578608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>
                <a:solidFill>
                  <a:srgbClr val="0F6B78"/>
                </a:solidFill>
                <a:latin typeface="Aptos"/>
              </a:rPr>
              <a:t>For example: targeted business development, promotion or market-facing support.</a:t>
            </a:r>
          </a:p>
        </p:txBody>
      </p:sp>
      <p:sp>
        <p:nvSpPr>
          <p:cNvPr id="14" name="Rounded 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26280" y="1572768"/>
            <a:ext cx="3401568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3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847088"/>
            <a:ext cx="502920" cy="502920"/>
          </a:xfrm>
          <a:prstGeom prst="roundRect">
            <a:avLst/>
          </a:prstGeom>
          <a:solidFill>
            <a:srgbClr val="1D1F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754880" y="1938528"/>
            <a:ext cx="502920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0" y="2542032"/>
            <a:ext cx="288036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>
                <a:solidFill>
                  <a:srgbClr val="1C2733"/>
                </a:solidFill>
                <a:latin typeface="Aptos"/>
              </a:rPr>
              <a:t>Growth of the sector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54880" y="3154680"/>
            <a:ext cx="2889504" cy="10241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00" b="0">
                <a:solidFill>
                  <a:srgbClr val="1C2733"/>
                </a:solidFill>
                <a:latin typeface="Aptos"/>
              </a:rPr>
              <a:t>Strategic sectoral support aimed at growing the sector as a whole.</a:t>
            </a:r>
          </a:p>
        </p:txBody>
      </p:sp>
      <p:sp>
        <p:nvSpPr>
          <p:cNvPr id="19" name="Rounded Rectangl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4617720"/>
            <a:ext cx="2889504" cy="868680"/>
          </a:xfrm>
          <a:prstGeom prst="roundRect">
            <a:avLst/>
          </a:prstGeom>
          <a:solidFill>
            <a:srgbClr val="EC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910328" y="4773168"/>
            <a:ext cx="2578608" cy="36317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 dirty="0">
                <a:solidFill>
                  <a:srgbClr val="0F6B78"/>
                </a:solidFill>
                <a:latin typeface="Aptos"/>
              </a:rPr>
              <a:t>For example: sector-wide initiatives</a:t>
            </a:r>
            <a:r>
              <a:rPr lang="en-US" sz="1000" b="0" dirty="0">
                <a:solidFill>
                  <a:srgbClr val="0F6B78"/>
                </a:solidFill>
                <a:latin typeface="Aptos"/>
              </a:rPr>
              <a:t> or</a:t>
            </a:r>
            <a:r>
              <a:rPr sz="1000" b="0" dirty="0">
                <a:solidFill>
                  <a:srgbClr val="0F6B78"/>
                </a:solidFill>
                <a:latin typeface="Aptos"/>
              </a:rPr>
              <a:t> </a:t>
            </a:r>
            <a:r>
              <a:rPr lang="en-US" sz="1000" b="0" dirty="0">
                <a:solidFill>
                  <a:srgbClr val="0F6B78"/>
                </a:solidFill>
                <a:latin typeface="Aptos"/>
              </a:rPr>
              <a:t>networking activities.</a:t>
            </a:r>
            <a:endParaRPr sz="1000" b="0" dirty="0">
              <a:solidFill>
                <a:srgbClr val="0F6B78"/>
              </a:solidFill>
              <a:latin typeface="Aptos"/>
            </a:endParaRPr>
          </a:p>
        </p:txBody>
      </p:sp>
      <p:sp>
        <p:nvSpPr>
          <p:cNvPr id="21" name="Rounded Rectangl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21040" y="1572768"/>
            <a:ext cx="3401568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3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9640" y="1847088"/>
            <a:ext cx="502920" cy="502920"/>
          </a:xfrm>
          <a:prstGeom prst="roundRect">
            <a:avLst/>
          </a:prstGeom>
          <a:solidFill>
            <a:srgbClr val="1D1F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549640" y="1938528"/>
            <a:ext cx="502920" cy="2011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49640" y="2542032"/>
            <a:ext cx="288036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>
                <a:solidFill>
                  <a:srgbClr val="1C2733"/>
                </a:solidFill>
                <a:latin typeface="Aptos"/>
              </a:rPr>
              <a:t>Public policy engagement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49640" y="3154680"/>
            <a:ext cx="2889504" cy="10241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00" b="0">
                <a:solidFill>
                  <a:srgbClr val="1C2733"/>
                </a:solidFill>
                <a:latin typeface="Aptos"/>
              </a:rPr>
              <a:t>Engagement with public sector policy development in the interests of the sector.</a:t>
            </a:r>
          </a:p>
        </p:txBody>
      </p:sp>
      <p:sp>
        <p:nvSpPr>
          <p:cNvPr id="26" name="Rounded Rectangl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9640" y="4617720"/>
            <a:ext cx="2889504" cy="868680"/>
          </a:xfrm>
          <a:prstGeom prst="roundRect">
            <a:avLst/>
          </a:prstGeom>
          <a:solidFill>
            <a:srgbClr val="EC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705088" y="4773168"/>
            <a:ext cx="2578608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>
                <a:solidFill>
                  <a:srgbClr val="0F6B78"/>
                </a:solidFill>
                <a:latin typeface="Aptos"/>
              </a:rPr>
              <a:t>For example: coordinated engagement, informed evidence and sector input to policy.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8720" y="6099048"/>
            <a:ext cx="978408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00" b="1" dirty="0">
                <a:solidFill>
                  <a:srgbClr val="0F6B78"/>
                </a:solidFill>
                <a:latin typeface="Aptos"/>
              </a:rPr>
              <a:t>The examples are illustrative and do not replace the wording of the three specified areas.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05A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/>
          <p:cNvSpPr txBox="1">
            <a:spLocks noGrp="1"/>
          </p:cNvSpPr>
          <p:nvPr>
            <p:ph type="title" idx="4294967295"/>
          </p:nvPr>
        </p:nvSpPr>
        <p:spPr>
          <a:xfrm>
            <a:off x="640080" y="457200"/>
            <a:ext cx="10789920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Objective B: Supporting the Social Enterprise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984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>
                <a:solidFill>
                  <a:srgbClr val="5D6874"/>
                </a:solidFill>
                <a:latin typeface="Aptos"/>
              </a:rPr>
              <a:t>Applicants may propose activity under one or more themes. Examples are illustrative rather than exhaustive.</a:t>
            </a:r>
          </a:p>
        </p:txBody>
      </p:sp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56832"/>
            <a:ext cx="12192000" cy="201168"/>
          </a:xfrm>
          <a:prstGeom prst="rect">
            <a:avLst/>
          </a:prstGeom>
          <a:solidFill>
            <a:srgbClr val="1D1F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554480"/>
            <a:ext cx="297180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3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801368"/>
            <a:ext cx="36576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1">
                <a:solidFill>
                  <a:srgbClr val="05A6C9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9888" y="1764792"/>
            <a:ext cx="20574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C2733"/>
                </a:solidFill>
                <a:latin typeface="Aptos"/>
              </a:rPr>
              <a:t>Awareness of the sector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2395728"/>
            <a:ext cx="2560320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50" b="0" dirty="0">
                <a:solidFill>
                  <a:srgbClr val="5D6874"/>
                </a:solidFill>
                <a:latin typeface="Aptos"/>
              </a:rPr>
              <a:t>Showcasing impact or improving understanding among key audiences.</a:t>
            </a:r>
          </a:p>
        </p:txBody>
      </p:sp>
      <p:sp>
        <p:nvSpPr>
          <p:cNvPr id="11" name="Rounded 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60520" y="1554480"/>
            <a:ext cx="297180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3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43400" y="1801368"/>
            <a:ext cx="36576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1">
                <a:solidFill>
                  <a:srgbClr val="05A6C9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18888" y="1764792"/>
            <a:ext cx="20574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C2733"/>
                </a:solidFill>
                <a:latin typeface="Aptos"/>
              </a:rPr>
              <a:t>Leadership and training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70832" y="2395728"/>
            <a:ext cx="2560320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50" b="0">
                <a:solidFill>
                  <a:srgbClr val="5D6874"/>
                </a:solidFill>
                <a:latin typeface="Aptos"/>
              </a:rPr>
              <a:t>Targeted learning, peer support or leadership development.</a:t>
            </a:r>
          </a:p>
        </p:txBody>
      </p:sp>
      <p:sp>
        <p:nvSpPr>
          <p:cNvPr id="15" name="Rounded 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89520" y="1554480"/>
            <a:ext cx="297180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3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0" y="1801368"/>
            <a:ext cx="36576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1">
                <a:solidFill>
                  <a:srgbClr val="05A6C9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1764792"/>
            <a:ext cx="20574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C2733"/>
                </a:solidFill>
                <a:latin typeface="Aptos"/>
              </a:rPr>
              <a:t>Investment support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99832" y="2395728"/>
            <a:ext cx="2560320" cy="5401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lang="en-US" sz="1050" b="0" dirty="0">
                <a:solidFill>
                  <a:srgbClr val="5D6874"/>
                </a:solidFill>
                <a:latin typeface="Aptos"/>
              </a:rPr>
              <a:t>Supporting social enterprises to access finance, attract private investment, and strengthen investment readiness.</a:t>
            </a:r>
            <a:endParaRPr sz="1050" b="0" dirty="0">
              <a:solidFill>
                <a:srgbClr val="5D6874"/>
              </a:solidFill>
              <a:latin typeface="Aptos"/>
            </a:endParaRPr>
          </a:p>
        </p:txBody>
      </p:sp>
      <p:sp>
        <p:nvSpPr>
          <p:cNvPr id="19" name="Rounded Rectangl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8880" y="3794760"/>
            <a:ext cx="297180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3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651760" y="4041648"/>
            <a:ext cx="36576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1">
                <a:solidFill>
                  <a:srgbClr val="05A6C9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27248" y="4005072"/>
            <a:ext cx="20574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C2733"/>
                </a:solidFill>
                <a:latin typeface="Aptos"/>
              </a:rPr>
              <a:t>Procurement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79192" y="4636008"/>
            <a:ext cx="2560320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50" b="0">
                <a:solidFill>
                  <a:srgbClr val="5D6874"/>
                </a:solidFill>
                <a:latin typeface="Aptos"/>
              </a:rPr>
              <a:t>Building supplier readiness or engagement with buyers.</a:t>
            </a:r>
          </a:p>
        </p:txBody>
      </p:sp>
      <p:sp>
        <p:nvSpPr>
          <p:cNvPr id="23" name="Rounded Rectangl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3794760"/>
            <a:ext cx="297180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3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080760" y="4041648"/>
            <a:ext cx="36576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1">
                <a:solidFill>
                  <a:srgbClr val="05A6C9"/>
                </a:solidFill>
                <a:latin typeface="Aptos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56248" y="4005072"/>
            <a:ext cx="20574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C2733"/>
                </a:solidFill>
                <a:latin typeface="Aptos"/>
              </a:rPr>
              <a:t>Access to growth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08192" y="4636008"/>
            <a:ext cx="2560320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50" b="0">
                <a:solidFill>
                  <a:srgbClr val="5D6874"/>
                </a:solidFill>
                <a:latin typeface="Aptos"/>
              </a:rPr>
              <a:t>Supporting markets, collaboration, innovation or sustainable scaling.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3000" y="5870448"/>
            <a:ext cx="987552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1">
                <a:solidFill>
                  <a:srgbClr val="1D1F63"/>
                </a:solidFill>
                <a:latin typeface="Aptos"/>
              </a:rPr>
              <a:t>A focused proposal under a single theme is welcome. Covering more themes does not automatically make a bid stronger.</a:t>
            </a:r>
          </a:p>
        </p:txBody>
      </p:sp>
      <p:sp>
        <p:nvSpPr>
          <p:cNvPr id="3" name="TextBox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784080" y="182880"/>
            <a:ext cx="19202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600" b="1">
                <a:solidFill>
                  <a:srgbClr val="1D1F63"/>
                </a:solidFill>
                <a:latin typeface="Aptos"/>
              </a:rPr>
              <a:t>Department for the Economy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502920"/>
            <a:ext cx="877824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It is not all or nothing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24128"/>
            <a:ext cx="914400" cy="1"/>
          </a:xfrm>
          <a:prstGeom prst="line">
            <a:avLst/>
          </a:prstGeom>
          <a:noFill/>
          <a:ln w="508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400">
                <a:solidFill>
                  <a:srgbClr val="5D6874"/>
                </a:solidFill>
              </a:rPr>
              <a:t>A focused bid can cover one area, several areas, or both programme objectives.</a:t>
            </a:r>
            <a:endParaRPr lang="en-US" sz="1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91640"/>
            <a:ext cx="3017520" cy="2331720"/>
          </a:xfrm>
          <a:prstGeom prst="roundRect">
            <a:avLst>
              <a:gd name="adj" fmla="val 3137"/>
            </a:avLst>
          </a:prstGeom>
          <a:noFill/>
          <a:ln w="12700">
            <a:solidFill>
              <a:schemeClr val="accent5">
                <a:lumMod val="20000"/>
                <a:lumOff val="80000"/>
              </a:schemeClr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737360" y="196596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3400" b="1" dirty="0">
                <a:solidFill>
                  <a:srgbClr val="05A6C9"/>
                </a:solidFill>
              </a:rPr>
              <a:t>1</a:t>
            </a:r>
            <a:endParaRPr lang="en-US" sz="3400" dirty="0">
              <a:solidFill>
                <a:srgbClr val="05A6C9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1005840" y="27889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1900" b="1">
                <a:solidFill>
                  <a:srgbClr val="1C2733"/>
                </a:solidFill>
              </a:rPr>
              <a:t>One area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051560" y="32461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250">
                <a:solidFill>
                  <a:srgbClr val="5D6874"/>
                </a:solidFill>
              </a:rPr>
              <a:t>Example: leadership and training only</a:t>
            </a:r>
            <a:endParaRPr lang="en-US" sz="1250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60520" y="1691640"/>
            <a:ext cx="30175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chemeClr val="accent5">
                <a:lumMod val="20000"/>
                <a:lumOff val="80000"/>
              </a:schemeClr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212080" y="196596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3400" b="1" dirty="0">
                <a:solidFill>
                  <a:srgbClr val="05A6C9"/>
                </a:solidFill>
              </a:rPr>
              <a:t>2+</a:t>
            </a:r>
            <a:endParaRPr lang="en-US" sz="3400" dirty="0">
              <a:solidFill>
                <a:srgbClr val="05A6C9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4480560" y="27889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1900" b="1">
                <a:solidFill>
                  <a:srgbClr val="1C2733"/>
                </a:solidFill>
              </a:rPr>
              <a:t>Several areas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526280" y="32461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250">
                <a:solidFill>
                  <a:srgbClr val="5D6874"/>
                </a:solidFill>
              </a:rPr>
              <a:t>Example: investment support plus procurement</a:t>
            </a:r>
            <a:endParaRPr lang="en-US" sz="1250" dirty="0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1691640"/>
            <a:ext cx="30175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chemeClr val="accent5">
                <a:lumMod val="20000"/>
                <a:lumOff val="80000"/>
              </a:schemeClr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686800" y="196596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3400" b="1" dirty="0">
                <a:solidFill>
                  <a:srgbClr val="05A6C9"/>
                </a:solidFill>
              </a:rPr>
              <a:t>A+B</a:t>
            </a:r>
            <a:endParaRPr lang="en-US" sz="3400" dirty="0">
              <a:solidFill>
                <a:srgbClr val="05A6C9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7955280" y="27889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1900" b="1">
                <a:solidFill>
                  <a:srgbClr val="1C2733"/>
                </a:solidFill>
              </a:rPr>
              <a:t>Both objectives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8001000" y="32461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sz="1250">
                <a:solidFill>
                  <a:srgbClr val="5D6874"/>
                </a:solidFill>
              </a:rPr>
              <a:t>A wider package spanning sector representation and Action Plan support</a:t>
            </a:r>
            <a:endParaRPr lang="en-US" sz="1250" dirty="0"/>
          </a:p>
        </p:txBody>
      </p:sp>
      <p:sp>
        <p:nvSpPr>
          <p:cNvPr id="17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54480" y="4617720"/>
            <a:ext cx="9052560" cy="868680"/>
          </a:xfrm>
          <a:prstGeom prst="roundRect">
            <a:avLst>
              <a:gd name="adj" fmla="val 6316"/>
            </a:avLst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874520" y="485546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1800" b="1">
                <a:solidFill>
                  <a:srgbClr val="FFFFFF"/>
                </a:solidFill>
              </a:rPr>
              <a:t>The strength, clarity and value of the activity matter more than the number of areas covered.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502920"/>
            <a:ext cx="877824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More than one delivery partner can be involved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24128"/>
            <a:ext cx="914400" cy="1"/>
          </a:xfrm>
          <a:prstGeom prst="line">
            <a:avLst/>
          </a:prstGeom>
          <a:noFill/>
          <a:ln w="508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D6874"/>
                </a:solidFill>
              </a:rPr>
              <a:t>Choose the model that best fits the activity and expertise required.</a:t>
            </a:r>
            <a:endParaRPr lang="en-US" sz="1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367" y="1737360"/>
            <a:ext cx="4679206" cy="338328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927" y="1737360"/>
            <a:ext cx="91440" cy="3383280"/>
          </a:xfrm>
          <a:prstGeom prst="rect">
            <a:avLst/>
          </a:prstGeom>
          <a:solidFill>
            <a:srgbClr val="0F6B78"/>
          </a:solidFill>
          <a:ln w="12700">
            <a:solidFill>
              <a:srgbClr val="0F6B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210531" y="207852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2733"/>
                </a:solidFill>
              </a:rPr>
              <a:t>Single organisation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10531" y="1737045"/>
            <a:ext cx="2834640" cy="2514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D6874"/>
                </a:solidFill>
              </a:rPr>
              <a:t>One organisation submits and delivers the proposal. External expertise may still be included where appropriate.</a:t>
            </a:r>
            <a:endParaRPr lang="en-US" sz="1300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17893" y="1737045"/>
            <a:ext cx="4679206" cy="338328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6453" y="1737045"/>
            <a:ext cx="91440" cy="3383280"/>
          </a:xfrm>
          <a:prstGeom prst="rect">
            <a:avLst/>
          </a:prstGeom>
          <a:solidFill>
            <a:srgbClr val="05A6C9"/>
          </a:solidFill>
          <a:ln w="127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190858" y="207852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2733"/>
                </a:solidFill>
              </a:rPr>
              <a:t>Consortium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190858" y="1755648"/>
            <a:ext cx="2880360" cy="2514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300" dirty="0">
                <a:solidFill>
                  <a:srgbClr val="5D6874"/>
                </a:solidFill>
              </a:rPr>
              <a:t>A Lead Applicant submits the bid and takes responsibility for governance and reporting. All partners must be named in the original application.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05813" y="5303520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5D6874"/>
                </a:solidFill>
              </a:rPr>
              <a:t>For a consortium, a memorandum of understanding must be in place before a Letter of Offer and available to DfE on request.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502920"/>
            <a:ext cx="877824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Shape the proposal around what you can deliver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24128"/>
            <a:ext cx="914400" cy="1"/>
          </a:xfrm>
          <a:prstGeom prst="line">
            <a:avLst/>
          </a:prstGeom>
          <a:noFill/>
          <a:ln w="508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D6874"/>
                </a:solidFill>
              </a:rPr>
              <a:t>The call allows flexibility in duration, activity mix and geographic reach.</a:t>
            </a:r>
            <a:endParaRPr lang="en-US" sz="1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691640"/>
            <a:ext cx="5166360" cy="1417320"/>
          </a:xfrm>
          <a:prstGeom prst="roundRect">
            <a:avLst>
              <a:gd name="adj" fmla="val 3871"/>
            </a:avLst>
          </a:prstGeom>
          <a:solidFill>
            <a:srgbClr val="EAF5F8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51560" y="19202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6B78"/>
                </a:solidFill>
              </a:rPr>
              <a:t>Duration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468880" y="1901952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C2733"/>
                </a:solidFill>
              </a:rPr>
              <a:t>One, two or three years</a:t>
            </a:r>
            <a:endParaRPr lang="en-US" sz="2000" dirty="0"/>
          </a:p>
        </p:txBody>
      </p:sp>
      <p:sp>
        <p:nvSpPr>
          <p:cNvPr id="8" name="Tex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8880" y="2532888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166360" cy="1417320"/>
          </a:xfrm>
          <a:prstGeom prst="roundRect">
            <a:avLst>
              <a:gd name="adj" fmla="val 3871"/>
            </a:avLst>
          </a:prstGeom>
          <a:solidFill>
            <a:srgbClr val="F4F7FA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0" name="Text 8"/>
          <p:cNvSpPr/>
          <p:nvPr/>
        </p:nvSpPr>
        <p:spPr>
          <a:xfrm>
            <a:off x="6492240" y="19202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6B78"/>
                </a:solidFill>
              </a:rPr>
              <a:t>Activities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909560" y="1901952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C2733"/>
                </a:solidFill>
              </a:rPr>
              <a:t>One or more activities  </a:t>
            </a:r>
            <a:endParaRPr lang="en-US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CAF8E2-839C-C46C-A63B-EB2F457BDFED}"/>
              </a:ext>
            </a:extLst>
          </p:cNvPr>
          <p:cNvSpPr txBox="1"/>
          <p:nvPr/>
        </p:nvSpPr>
        <p:spPr>
          <a:xfrm>
            <a:off x="7870934" y="2369350"/>
            <a:ext cx="315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accent3">
                    <a:lumMod val="75000"/>
                  </a:schemeClr>
                </a:solidFill>
              </a:rPr>
              <a:t>There is no requirement to include an activity under every objective/theme.</a:t>
            </a:r>
            <a:endParaRPr lang="en-GB" sz="9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9560" y="2532888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657600"/>
            <a:ext cx="5166360" cy="1417320"/>
          </a:xfrm>
          <a:prstGeom prst="roundRect">
            <a:avLst>
              <a:gd name="adj" fmla="val 3871"/>
            </a:avLst>
          </a:prstGeom>
          <a:solidFill>
            <a:srgbClr val="F4F7FA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1051560" y="38862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6B78"/>
                </a:solidFill>
              </a:rPr>
              <a:t>Geography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468880" y="3867912"/>
            <a:ext cx="293553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C2733"/>
                </a:solidFill>
              </a:rPr>
              <a:t>All of Northern Ireland or selected locations</a:t>
            </a:r>
            <a:endParaRPr lang="en-US" sz="2000" dirty="0"/>
          </a:p>
        </p:txBody>
      </p:sp>
      <p:sp>
        <p:nvSpPr>
          <p:cNvPr id="16" name="Tex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8880" y="4498848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7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657600"/>
            <a:ext cx="5166360" cy="1417320"/>
          </a:xfrm>
          <a:prstGeom prst="roundRect">
            <a:avLst>
              <a:gd name="adj" fmla="val 3871"/>
            </a:avLst>
          </a:prstGeom>
          <a:solidFill>
            <a:srgbClr val="F4F7FA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492240" y="38862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6B78"/>
                </a:solidFill>
              </a:rPr>
              <a:t>Costing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909560" y="3867912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C2733"/>
                </a:solidFill>
              </a:rPr>
              <a:t>Each activity costed separately by year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909560" y="4498848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050" dirty="0">
                <a:solidFill>
                  <a:schemeClr val="accent3">
                    <a:lumMod val="75000"/>
                  </a:schemeClr>
                </a:solidFill>
              </a:rPr>
              <a:t>Independent costings allow DfE to consider funding part of a proposal without disadvantaging the applicant.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5A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765792" y="182880"/>
            <a:ext cx="196596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600" b="1">
                <a:solidFill>
                  <a:srgbClr val="1D1F63"/>
                </a:solidFill>
                <a:latin typeface="Aptos"/>
              </a:rPr>
              <a:t>Department for the Economy</a:t>
            </a:r>
          </a:p>
        </p:txBody>
      </p:sp>
      <p:sp>
        <p:nvSpPr>
          <p:cNvPr id="4" name="Title 3"/>
          <p:cNvSpPr txBox="1">
            <a:spLocks noGrp="1"/>
          </p:cNvSpPr>
          <p:nvPr>
            <p:ph type="title" idx="4294967295"/>
          </p:nvPr>
        </p:nvSpPr>
        <p:spPr>
          <a:xfrm>
            <a:off x="640080" y="475488"/>
            <a:ext cx="1042416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Closing date</a:t>
            </a:r>
          </a:p>
        </p:txBody>
      </p:sp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969264"/>
            <a:ext cx="457200" cy="32004"/>
          </a:xfrm>
          <a:prstGeom prst="rect">
            <a:avLst/>
          </a:prstGeom>
          <a:solidFill>
            <a:srgbClr val="05A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069848"/>
            <a:ext cx="103327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>
                <a:solidFill>
                  <a:srgbClr val="5D6874"/>
                </a:solidFill>
                <a:latin typeface="Aptos"/>
              </a:rPr>
              <a:t>Submit the completed application in line with the published call instructions.</a:t>
            </a:r>
          </a:p>
        </p:txBody>
      </p:sp>
      <p:sp>
        <p:nvSpPr>
          <p:cNvPr id="9" name="Rounded 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54480"/>
            <a:ext cx="10543032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554480"/>
            <a:ext cx="10543032" cy="146304"/>
          </a:xfrm>
          <a:prstGeom prst="rect">
            <a:avLst/>
          </a:prstGeom>
          <a:solidFill>
            <a:srgbClr val="05A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70432" y="2660904"/>
            <a:ext cx="365760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000" b="0">
                <a:solidFill>
                  <a:srgbClr val="1C2733"/>
                </a:solidFill>
                <a:latin typeface="Aptos"/>
              </a:rPr>
              <a:t>Applications close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3182112"/>
            <a:ext cx="42062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3800" b="1">
                <a:solidFill>
                  <a:srgbClr val="1D1F63"/>
                </a:solidFill>
                <a:latin typeface="Aptos"/>
              </a:rPr>
              <a:t>12.00 noon</a:t>
            </a:r>
          </a:p>
        </p:txBody>
      </p:sp>
      <p:sp>
        <p:nvSpPr>
          <p:cNvPr id="15" name="Rounded 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2029968"/>
            <a:ext cx="3840480" cy="2514600"/>
          </a:xfrm>
          <a:prstGeom prst="roundRect">
            <a:avLst/>
          </a:prstGeom>
          <a:solidFill>
            <a:srgbClr val="ECF7F9"/>
          </a:solidFill>
          <a:ln w="12700">
            <a:solidFill>
              <a:srgbClr val="0F6B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0" y="2331720"/>
            <a:ext cx="38404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0F6B78"/>
                </a:solidFill>
                <a:latin typeface="Aptos"/>
              </a:rPr>
              <a:t>FRIDAY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2724912"/>
            <a:ext cx="3840480" cy="8046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4800" b="1">
                <a:solidFill>
                  <a:srgbClr val="1D1F63"/>
                </a:solidFill>
                <a:latin typeface="Aptos"/>
              </a:rPr>
              <a:t>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685032"/>
            <a:ext cx="3840480" cy="3170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700" b="1" dirty="0">
                <a:solidFill>
                  <a:srgbClr val="1D1F63"/>
                </a:solidFill>
                <a:latin typeface="Aptos"/>
              </a:rPr>
              <a:t>OCTOBER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4315968"/>
            <a:ext cx="452628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0">
                <a:solidFill>
                  <a:srgbClr val="5D6874"/>
                </a:solidFill>
                <a:latin typeface="Aptos"/>
              </a:rPr>
              <a:t>Proposals may cover one, two or three years and one or more activities.</a:t>
            </a:r>
          </a:p>
        </p:txBody>
      </p:sp>
      <p:sp>
        <p:nvSpPr>
          <p:cNvPr id="20" name="Rounded 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70432" y="5120640"/>
            <a:ext cx="9070848" cy="438912"/>
          </a:xfrm>
          <a:prstGeom prst="roundRect">
            <a:avLst/>
          </a:prstGeom>
          <a:solidFill>
            <a:srgbClr val="EC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389888" y="5239512"/>
            <a:ext cx="8631936" cy="182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950" b="1">
                <a:solidFill>
                  <a:srgbClr val="0F6B78"/>
                </a:solidFill>
                <a:latin typeface="Aptos"/>
              </a:rPr>
              <a:t>Always use the published call webpage and application pack for the definitive timetable and any updates.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502920"/>
            <a:ext cx="877824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What a strong focused proposal should show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24128"/>
            <a:ext cx="914400" cy="1"/>
          </a:xfrm>
          <a:prstGeom prst="line">
            <a:avLst/>
          </a:prstGeom>
          <a:noFill/>
          <a:ln w="508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545336"/>
            <a:ext cx="502920" cy="502920"/>
          </a:xfrm>
          <a:prstGeom prst="ellipse">
            <a:avLst/>
          </a:prstGeom>
          <a:solidFill>
            <a:srgbClr val="05A6C9"/>
          </a:solidFill>
          <a:ln w="127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04672" y="1645920"/>
            <a:ext cx="356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463040" y="1417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733"/>
                </a:solidFill>
              </a:rPr>
              <a:t>Need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560320" y="1399032"/>
            <a:ext cx="3611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D6874"/>
                </a:solidFill>
              </a:rPr>
              <a:t>A clear issue, baseline and vision for change</a:t>
            </a:r>
            <a:endParaRPr lang="en-US" sz="13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545336"/>
            <a:ext cx="502920" cy="502920"/>
          </a:xfrm>
          <a:prstGeom prst="ellipse">
            <a:avLst/>
          </a:prstGeom>
          <a:solidFill>
            <a:srgbClr val="05A6C9"/>
          </a:solidFill>
          <a:ln w="127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291072" y="1645920"/>
            <a:ext cx="356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417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733"/>
                </a:solidFill>
              </a:rPr>
              <a:t>Fit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046720" y="1399032"/>
            <a:ext cx="3611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D6874"/>
                </a:solidFill>
              </a:rPr>
              <a:t>Direct alignment to the selected objective and sector need</a:t>
            </a:r>
            <a:endParaRPr lang="en-US" sz="1300" dirty="0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035808"/>
            <a:ext cx="502920" cy="502920"/>
          </a:xfrm>
          <a:prstGeom prst="ellipse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04672" y="3136392"/>
            <a:ext cx="356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463040" y="290779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733"/>
                </a:solidFill>
              </a:rPr>
              <a:t>Delivery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560320" y="2889504"/>
            <a:ext cx="3611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D6874"/>
                </a:solidFill>
              </a:rPr>
              <a:t>SMART activities, timeline, named owners and relevant expertise</a:t>
            </a:r>
            <a:endParaRPr lang="en-US" sz="1300" dirty="0"/>
          </a:p>
        </p:txBody>
      </p:sp>
      <p:sp>
        <p:nvSpPr>
          <p:cNvPr id="16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035808"/>
            <a:ext cx="502920" cy="502920"/>
          </a:xfrm>
          <a:prstGeom prst="ellipse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291072" y="3136392"/>
            <a:ext cx="356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949440" y="290779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733"/>
                </a:solidFill>
              </a:rPr>
              <a:t>Impact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046720" y="2889504"/>
            <a:ext cx="3611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D6874"/>
                </a:solidFill>
              </a:rPr>
              <a:t>Measurable outputs, outcomes, monitoring and evaluation</a:t>
            </a:r>
            <a:endParaRPr lang="en-US" sz="1300" dirty="0"/>
          </a:p>
        </p:txBody>
      </p:sp>
      <p:sp>
        <p:nvSpPr>
          <p:cNvPr id="20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526280"/>
            <a:ext cx="502920" cy="502920"/>
          </a:xfrm>
          <a:prstGeom prst="ellipse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04672" y="4626864"/>
            <a:ext cx="356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463040" y="439826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733"/>
                </a:solidFill>
              </a:rPr>
              <a:t>Value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2560320" y="4379976"/>
            <a:ext cx="3611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D6874"/>
                </a:solidFill>
              </a:rPr>
              <a:t>Reasonable costs, no duplication and additional value</a:t>
            </a:r>
            <a:endParaRPr lang="en-US" sz="1300" dirty="0"/>
          </a:p>
        </p:txBody>
      </p:sp>
      <p:sp>
        <p:nvSpPr>
          <p:cNvPr id="24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526280"/>
            <a:ext cx="502920" cy="502920"/>
          </a:xfrm>
          <a:prstGeom prst="ellipse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6291072" y="4626864"/>
            <a:ext cx="356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439826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733"/>
                </a:solidFill>
              </a:rPr>
              <a:t>Legacy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046720" y="4379976"/>
            <a:ext cx="3611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D6874"/>
                </a:solidFill>
              </a:rPr>
              <a:t>How benefits will continue beyond the funding period</a:t>
            </a:r>
            <a:endParaRPr lang="en-US" sz="1300" dirty="0"/>
          </a:p>
        </p:txBody>
      </p:sp>
      <p:sp>
        <p:nvSpPr>
          <p:cNvPr id="28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74520" y="5715000"/>
            <a:ext cx="8458200" cy="502920"/>
          </a:xfrm>
          <a:prstGeom prst="roundRect">
            <a:avLst>
              <a:gd name="adj" fmla="val 7273"/>
            </a:avLst>
          </a:prstGeom>
          <a:solidFill>
            <a:srgbClr val="EAF5F8"/>
          </a:solidFill>
          <a:ln w="12700">
            <a:solidFill>
              <a:srgbClr val="EAF5F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2103120" y="5870448"/>
            <a:ext cx="8001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6B78"/>
                </a:solidFill>
              </a:rPr>
              <a:t>Evidence should be proportionate to the activity, but clear enough for the panel to assess it on the information provided.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502920"/>
            <a:ext cx="877824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proposals will be assessed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24128"/>
            <a:ext cx="914400" cy="1"/>
          </a:xfrm>
          <a:prstGeom prst="line">
            <a:avLst/>
          </a:prstGeom>
          <a:noFill/>
          <a:ln w="508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1417320"/>
            <a:ext cx="7955280" cy="566928"/>
          </a:xfrm>
          <a:prstGeom prst="roundRect">
            <a:avLst>
              <a:gd name="adj" fmla="val 4839"/>
            </a:avLst>
          </a:prstGeom>
          <a:solidFill>
            <a:srgbClr val="EAF5F8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188720" y="158191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733"/>
                </a:solidFill>
              </a:rPr>
              <a:t>Organisation and staff experience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086600" y="1563624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6B78"/>
                </a:solidFill>
              </a:rPr>
              <a:t>Pass / Fail</a:t>
            </a:r>
            <a:endParaRPr lang="en-US" sz="1600" dirty="0"/>
          </a:p>
        </p:txBody>
      </p:sp>
      <p:sp>
        <p:nvSpPr>
          <p:cNvPr id="7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2167128"/>
            <a:ext cx="7955280" cy="566928"/>
          </a:xfrm>
          <a:prstGeom prst="roundRect">
            <a:avLst>
              <a:gd name="adj" fmla="val 4839"/>
            </a:avLst>
          </a:prstGeom>
          <a:solidFill>
            <a:srgbClr val="F4F7FA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188720" y="2331720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Activity delivery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086600" y="2313432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D1F63"/>
                </a:solidFill>
              </a:rPr>
              <a:t>40%</a:t>
            </a:r>
            <a:endParaRPr lang="en-US" sz="16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2916936"/>
            <a:ext cx="7955280" cy="566928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1188720" y="3081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Outcomes and monitoring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086600" y="3063240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D1F63"/>
                </a:solidFill>
              </a:rPr>
              <a:t>20%</a:t>
            </a:r>
            <a:endParaRPr lang="en-US" sz="1600" dirty="0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3666744"/>
            <a:ext cx="7955280" cy="566928"/>
          </a:xfrm>
          <a:prstGeom prst="roundRect">
            <a:avLst>
              <a:gd name="adj" fmla="val 4839"/>
            </a:avLst>
          </a:prstGeom>
          <a:solidFill>
            <a:srgbClr val="F4F7FA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1188720" y="3831336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Activity management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086600" y="3813048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D1F63"/>
                </a:solidFill>
              </a:rPr>
              <a:t>20%</a:t>
            </a:r>
            <a:endParaRPr lang="en-US" sz="1600" dirty="0"/>
          </a:p>
        </p:txBody>
      </p:sp>
      <p:sp>
        <p:nvSpPr>
          <p:cNvPr id="16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4416552"/>
            <a:ext cx="7955280" cy="566928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1188720" y="4581144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Value for money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086600" y="456285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D1F63"/>
                </a:solidFill>
              </a:rPr>
              <a:t>20%</a:t>
            </a:r>
            <a:endParaRPr lang="en-US" sz="1600" dirty="0"/>
          </a:p>
        </p:txBody>
      </p:sp>
      <p:sp>
        <p:nvSpPr>
          <p:cNvPr id="19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81160" y="1417320"/>
            <a:ext cx="1965960" cy="3566160"/>
          </a:xfrm>
          <a:prstGeom prst="roundRect">
            <a:avLst>
              <a:gd name="adj" fmla="val 2791"/>
            </a:avLst>
          </a:prstGeom>
          <a:solidFill>
            <a:srgbClr val="EAF5F8"/>
          </a:solidFill>
          <a:ln w="12700">
            <a:solidFill>
              <a:srgbClr val="EAF5F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9555480" y="17830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6B78"/>
                </a:solidFill>
              </a:rPr>
              <a:t>Quality scale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628632" y="2331720"/>
            <a:ext cx="1280160" cy="2148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0  No evidence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1  Poor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2  Limited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3  Acceptable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4  Good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C2733"/>
                </a:solidFill>
              </a:rPr>
              <a:t>5  Excellent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05840" y="5486400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5D6874"/>
                </a:solidFill>
              </a:rPr>
              <a:t>The highest scoring activity or activities will generally be funded, subject to budget, duplication, value for money and regional balance.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502920"/>
            <a:ext cx="877824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24128"/>
            <a:ext cx="914400" cy="1"/>
          </a:xfrm>
          <a:prstGeom prst="line">
            <a:avLst/>
          </a:prstGeom>
          <a:noFill/>
          <a:ln w="508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344168"/>
            <a:ext cx="384048" cy="384048"/>
          </a:xfrm>
          <a:prstGeom prst="ellipse">
            <a:avLst/>
          </a:prstGeom>
          <a:solidFill>
            <a:srgbClr val="05A6C9"/>
          </a:solidFill>
          <a:ln w="127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32688" y="1435608"/>
            <a:ext cx="25603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508760" y="1325880"/>
            <a:ext cx="7452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700" b="1">
                <a:solidFill>
                  <a:srgbClr val="0F6B78"/>
                </a:solidFill>
              </a:rPr>
              <a:t>You can bid under Objective A, Objective B, or both.</a:t>
            </a:r>
            <a:endParaRPr lang="en-US" sz="1700" dirty="0"/>
          </a:p>
        </p:txBody>
      </p:sp>
      <p:sp>
        <p:nvSpPr>
          <p:cNvPr id="7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057400"/>
            <a:ext cx="384048" cy="384048"/>
          </a:xfrm>
          <a:prstGeom prst="ellipse">
            <a:avLst/>
          </a:prstGeom>
          <a:solidFill>
            <a:srgbClr val="05A6C9"/>
          </a:solidFill>
          <a:ln w="12700">
            <a:solidFill>
              <a:srgbClr val="05A6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932688" y="2148840"/>
            <a:ext cx="25603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508760" y="2039112"/>
            <a:ext cx="7452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sz="1700" b="1">
                <a:solidFill>
                  <a:srgbClr val="0F6B78"/>
                </a:solidFill>
              </a:rPr>
              <a:t>A focused proposal covering one area, such as leadership or investment support, can be accepted on its own.</a:t>
            </a:r>
            <a:endParaRPr lang="en-US" sz="17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770632"/>
            <a:ext cx="384048" cy="384048"/>
          </a:xfrm>
          <a:prstGeom prst="ellipse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932688" y="2862072"/>
            <a:ext cx="25603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508760" y="2752344"/>
            <a:ext cx="7452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C2733"/>
                </a:solidFill>
              </a:rPr>
              <a:t>Multiple delivery partners and consortium approaches are welcome where roles are clear.</a:t>
            </a:r>
            <a:endParaRPr lang="en-US" sz="1700" dirty="0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483864"/>
            <a:ext cx="384048" cy="384048"/>
          </a:xfrm>
          <a:prstGeom prst="ellipse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932688" y="3575304"/>
            <a:ext cx="25603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508760" y="3465576"/>
            <a:ext cx="7452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C2733"/>
                </a:solidFill>
              </a:rPr>
              <a:t>Proposals can vary by duration, activity and geography.</a:t>
            </a:r>
            <a:endParaRPr lang="en-US" sz="1700" dirty="0"/>
          </a:p>
        </p:txBody>
      </p:sp>
      <p:sp>
        <p:nvSpPr>
          <p:cNvPr id="16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197096"/>
            <a:ext cx="384048" cy="384048"/>
          </a:xfrm>
          <a:prstGeom prst="ellipse">
            <a:avLst/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932688" y="4288536"/>
            <a:ext cx="25603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508760" y="4178808"/>
            <a:ext cx="7452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C2733"/>
                </a:solidFill>
              </a:rPr>
              <a:t>Cost each activity separately and show clear need, outcomes and value.</a:t>
            </a:r>
            <a:endParaRPr lang="en-US" sz="1700" dirty="0"/>
          </a:p>
        </p:txBody>
      </p:sp>
      <p:sp>
        <p:nvSpPr>
          <p:cNvPr id="19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81160" y="1325880"/>
            <a:ext cx="2057400" cy="3977640"/>
          </a:xfrm>
          <a:prstGeom prst="roundRect">
            <a:avLst>
              <a:gd name="adj" fmla="val 2667"/>
            </a:avLst>
          </a:prstGeom>
          <a:solidFill>
            <a:srgbClr val="1D1F63"/>
          </a:solidFill>
          <a:ln w="12700">
            <a:solidFill>
              <a:srgbClr val="1D1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9555480" y="214884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Questions?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9528048" y="315468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socialeconomy@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economy-ni.gov.uk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1436</Words>
  <Application>Microsoft Office PowerPoint</Application>
  <PresentationFormat>Widescreen</PresentationFormat>
  <Paragraphs>174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Arial</vt:lpstr>
      <vt:lpstr>Office Theme</vt:lpstr>
      <vt:lpstr>Social Enterprise Support Programme</vt:lpstr>
      <vt:lpstr>What the programme is seeking to support</vt:lpstr>
      <vt:lpstr>Objective A: Social enterprise structural support</vt:lpstr>
      <vt:lpstr>Objective B: Supporting the Social Enterprise Action Plan</vt:lpstr>
      <vt:lpstr>It is not all or nothing</vt:lpstr>
      <vt:lpstr>More than one delivery partner can be involved</vt:lpstr>
      <vt:lpstr>Shape the proposal around what you can deliver</vt:lpstr>
      <vt:lpstr>Closing date</vt:lpstr>
      <vt:lpstr>What a strong focused proposal should show</vt:lpstr>
      <vt:lpstr>How proposals will be assessed</vt:lpstr>
      <vt:lpstr>Key takeaways</vt:lpstr>
    </vt:vector>
  </TitlesOfParts>
  <Company>Department for the Economy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Enterprise Support Programme - Open Call</dc:title>
  <dc:subject>Social Enterprise Support Programme Open Call information session</dc:subject>
  <dc:creator>Finlay, Eimear</dc:creator>
  <cp:lastModifiedBy>Finlay, Eimear</cp:lastModifiedBy>
  <cp:revision>7</cp:revision>
  <dcterms:created xsi:type="dcterms:W3CDTF">2026-08-17T15:45:09Z</dcterms:created>
  <dcterms:modified xsi:type="dcterms:W3CDTF">2026-09-23T12:48:05Z</dcterms:modified>
</cp:coreProperties>
</file>